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handoutMasterIdLst>
    <p:handoutMasterId r:id="rId56"/>
  </p:handoutMasterIdLst>
  <p:sldIdLst>
    <p:sldId id="262" r:id="rId2"/>
    <p:sldId id="271" r:id="rId3"/>
    <p:sldId id="343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333" r:id="rId12"/>
    <p:sldId id="334" r:id="rId13"/>
    <p:sldId id="339" r:id="rId14"/>
    <p:sldId id="373" r:id="rId15"/>
    <p:sldId id="374" r:id="rId16"/>
    <p:sldId id="375" r:id="rId17"/>
    <p:sldId id="335" r:id="rId18"/>
    <p:sldId id="421" r:id="rId19"/>
    <p:sldId id="422" r:id="rId20"/>
    <p:sldId id="423" r:id="rId21"/>
    <p:sldId id="424" r:id="rId22"/>
    <p:sldId id="425" r:id="rId23"/>
    <p:sldId id="428" r:id="rId24"/>
    <p:sldId id="430" r:id="rId25"/>
    <p:sldId id="463" r:id="rId26"/>
    <p:sldId id="297" r:id="rId27"/>
    <p:sldId id="298" r:id="rId28"/>
    <p:sldId id="340" r:id="rId29"/>
    <p:sldId id="286" r:id="rId30"/>
    <p:sldId id="367" r:id="rId31"/>
    <p:sldId id="287" r:id="rId32"/>
    <p:sldId id="368" r:id="rId33"/>
    <p:sldId id="288" r:id="rId34"/>
    <p:sldId id="289" r:id="rId35"/>
    <p:sldId id="412" r:id="rId36"/>
    <p:sldId id="433" r:id="rId37"/>
    <p:sldId id="434" r:id="rId38"/>
    <p:sldId id="435" r:id="rId39"/>
    <p:sldId id="437" r:id="rId40"/>
    <p:sldId id="438" r:id="rId41"/>
    <p:sldId id="439" r:id="rId42"/>
    <p:sldId id="440" r:id="rId43"/>
    <p:sldId id="441" r:id="rId44"/>
    <p:sldId id="443" r:id="rId45"/>
    <p:sldId id="444" r:id="rId46"/>
    <p:sldId id="445" r:id="rId47"/>
    <p:sldId id="446" r:id="rId48"/>
    <p:sldId id="449" r:id="rId49"/>
    <p:sldId id="455" r:id="rId50"/>
    <p:sldId id="456" r:id="rId51"/>
    <p:sldId id="458" r:id="rId52"/>
    <p:sldId id="460" r:id="rId53"/>
    <p:sldId id="461" r:id="rId54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9667" autoAdjust="0"/>
  </p:normalViewPr>
  <p:slideViewPr>
    <p:cSldViewPr>
      <p:cViewPr varScale="1">
        <p:scale>
          <a:sx n="71" d="100"/>
          <a:sy n="71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B9014F-AB0A-48C3-959A-42AC99778ABA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16E9CD-BF43-4BA0-8EBC-DD9633C9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93967-7552-47B2-BD7D-ADB7BB71C61E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BF1DDE-5880-4049-8B6A-3B1CD98C8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9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F0A0D-47EC-456E-8C5F-31267338DED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37746B8-06BF-404B-BE5F-023B825EFE51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DE3702-574D-4952-90AF-BB51DD736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7A6F-9873-48DB-82D4-89A5D07A6DD3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CF10-41D8-4832-9A1D-EB37E0308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D353-9E43-4D0F-ABAF-7F4C498B0699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398D-FB2C-42D7-AE3F-BB5581CAC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0233-EC8A-4D63-B9DF-7F0641F6E5EC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38CF-AB91-4C6E-B144-77D146F6A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1EF4-2047-4CF2-A589-6204A0D44D53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14C2-7510-43A9-A228-BFBB84B6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C74E-EEF8-4D46-AE56-325129C7ABDD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80F9-6C5C-4038-BDB3-CF648BDBF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0FF5-A773-4F0D-A7BA-45658E047C62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F1C645-76E2-440E-87D0-C0C8891A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3CC3-A8F1-4829-AEB3-AB50D7FC6A12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445E-9FCD-44D7-9E9F-BD98BE6DE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183D-34DF-4C41-8808-99436E3B7436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DD70-E019-4B0F-B8FE-1170F7385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68CFF6-E48F-4F8F-A107-92917D8A4D3F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7EDAE21-F93C-48D3-814D-018D58AD0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A35E5D0-528C-4323-859B-4CD6C8FE96E1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84F0380-8332-45B0-B5FB-5B8A0C75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1E6DD-1F28-49DC-A582-C45FE58F135A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28361A-DCA4-45E9-9813-50AA32BD9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55" r:id="rId4"/>
    <p:sldLayoutId id="2147484063" r:id="rId5"/>
    <p:sldLayoutId id="2147484056" r:id="rId6"/>
    <p:sldLayoutId id="2147484057" r:id="rId7"/>
    <p:sldLayoutId id="2147484064" r:id="rId8"/>
    <p:sldLayoutId id="2147484065" r:id="rId9"/>
    <p:sldLayoutId id="2147484058" r:id="rId10"/>
    <p:sldLayoutId id="2147484059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C4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C6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fa.org/about_ffa/ffaat75/blue_beginning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a.org/about_ffa/ffaat75/images/jackets/chorus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905000"/>
            <a:ext cx="8062912" cy="1470025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Professional Agricultural Organizations</a:t>
            </a:r>
            <a:endParaRPr lang="en-US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9219" name="Picture 4" descr="ffa_embl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23098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FFA Emblem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Words “FFA” &amp; “Agricultural Education”:</a:t>
            </a:r>
          </a:p>
          <a:p>
            <a:pPr lvl="1"/>
            <a:r>
              <a:rPr lang="en-US" smtClean="0"/>
              <a:t>Signifies the combination of </a:t>
            </a:r>
            <a:r>
              <a:rPr lang="en-US" b="1" smtClean="0"/>
              <a:t>learning</a:t>
            </a:r>
            <a:r>
              <a:rPr lang="en-US" smtClean="0"/>
              <a:t> and </a:t>
            </a:r>
            <a:r>
              <a:rPr lang="en-US" b="1" smtClean="0"/>
              <a:t>leadership</a:t>
            </a:r>
            <a:r>
              <a:rPr lang="en-US" smtClean="0"/>
              <a:t> necessary for progressive agriculture.</a:t>
            </a:r>
          </a:p>
        </p:txBody>
      </p:sp>
      <p:pic>
        <p:nvPicPr>
          <p:cNvPr id="23556" name="Picture 8" descr="ffa_embl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05200"/>
            <a:ext cx="23098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FFA Official Dress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Males:</a:t>
            </a:r>
          </a:p>
          <a:p>
            <a:pPr lvl="1"/>
            <a:r>
              <a:rPr lang="en-US" smtClean="0"/>
              <a:t>Black pants</a:t>
            </a:r>
          </a:p>
          <a:p>
            <a:pPr lvl="1"/>
            <a:r>
              <a:rPr lang="en-US" smtClean="0"/>
              <a:t>White collard shirt</a:t>
            </a:r>
          </a:p>
          <a:p>
            <a:pPr lvl="1"/>
            <a:r>
              <a:rPr lang="en-US" smtClean="0"/>
              <a:t>Official FFA tie</a:t>
            </a:r>
          </a:p>
          <a:p>
            <a:pPr lvl="1"/>
            <a:r>
              <a:rPr lang="en-US" smtClean="0"/>
              <a:t>Official FFA jacket</a:t>
            </a:r>
          </a:p>
          <a:p>
            <a:pPr lvl="1">
              <a:buFont typeface="Verdana" pitchFamily="34" charset="0"/>
              <a:buNone/>
            </a:pPr>
            <a:r>
              <a:rPr lang="en-US" smtClean="0"/>
              <a:t>    zipped to the top</a:t>
            </a:r>
          </a:p>
          <a:p>
            <a:pPr lvl="1"/>
            <a:r>
              <a:rPr lang="en-US" smtClean="0"/>
              <a:t>Black shoes and socks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28114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FFA Official Dress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mtClean="0"/>
              <a:t>Females:</a:t>
            </a:r>
          </a:p>
          <a:p>
            <a:pPr lvl="1"/>
            <a:r>
              <a:rPr lang="en-US" smtClean="0"/>
              <a:t>Black skirt of appropriate</a:t>
            </a:r>
          </a:p>
          <a:p>
            <a:pPr lvl="1">
              <a:buFont typeface="Verdana" pitchFamily="34" charset="0"/>
              <a:buNone/>
            </a:pPr>
            <a:r>
              <a:rPr lang="en-US" smtClean="0"/>
              <a:t>    length or pants.</a:t>
            </a:r>
          </a:p>
          <a:p>
            <a:pPr lvl="1">
              <a:buFont typeface="Verdana" pitchFamily="34" charset="0"/>
              <a:buNone/>
            </a:pPr>
            <a:r>
              <a:rPr lang="en-US" smtClean="0"/>
              <a:t>	</a:t>
            </a:r>
            <a:r>
              <a:rPr lang="en-US" sz="1800" smtClean="0"/>
              <a:t> (</a:t>
            </a:r>
            <a:r>
              <a:rPr lang="en-US" sz="1800" i="1" smtClean="0"/>
              <a:t>Only pants for approved events)</a:t>
            </a:r>
            <a:endParaRPr lang="en-US" sz="1800" smtClean="0"/>
          </a:p>
          <a:p>
            <a:pPr lvl="1"/>
            <a:r>
              <a:rPr lang="en-US" smtClean="0"/>
              <a:t>White collard shirt</a:t>
            </a:r>
          </a:p>
          <a:p>
            <a:pPr lvl="1"/>
            <a:r>
              <a:rPr lang="en-US" smtClean="0"/>
              <a:t>Official FFA scarf</a:t>
            </a:r>
          </a:p>
          <a:p>
            <a:pPr lvl="1"/>
            <a:r>
              <a:rPr lang="en-US" smtClean="0"/>
              <a:t>Official FFA jacket</a:t>
            </a:r>
          </a:p>
          <a:p>
            <a:pPr lvl="1">
              <a:buFont typeface="Verdana" pitchFamily="34" charset="0"/>
              <a:buNone/>
            </a:pPr>
            <a:r>
              <a:rPr lang="en-US" smtClean="0"/>
              <a:t>    zipped to the top</a:t>
            </a:r>
          </a:p>
          <a:p>
            <a:pPr lvl="1"/>
            <a:r>
              <a:rPr lang="en-US" smtClean="0"/>
              <a:t>Black shoes and</a:t>
            </a:r>
          </a:p>
          <a:p>
            <a:pPr lvl="1">
              <a:buFont typeface="Verdana" pitchFamily="34" charset="0"/>
              <a:buNone/>
            </a:pPr>
            <a:r>
              <a:rPr lang="en-US" smtClean="0"/>
              <a:t>   black hose.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4161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FFA Colors and Structure</a:t>
            </a:r>
            <a:endParaRPr lang="en-US" dirty="0"/>
          </a:p>
        </p:txBody>
      </p:sp>
      <p:sp>
        <p:nvSpPr>
          <p:cNvPr id="29699" name="Text Box 21"/>
          <p:cNvSpPr txBox="1">
            <a:spLocks noChangeArrowheads="1"/>
          </p:cNvSpPr>
          <p:nvPr/>
        </p:nvSpPr>
        <p:spPr bwMode="auto">
          <a:xfrm>
            <a:off x="3276600" y="1447798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/>
              <a:t>National FFA Organization</a:t>
            </a:r>
          </a:p>
          <a:p>
            <a:pPr algn="ctr">
              <a:spcBef>
                <a:spcPct val="50000"/>
              </a:spcBef>
            </a:pPr>
            <a:r>
              <a:rPr lang="en-US" sz="2400" b="0" dirty="0"/>
              <a:t>↓</a:t>
            </a:r>
          </a:p>
          <a:p>
            <a:pPr algn="ctr">
              <a:spcBef>
                <a:spcPct val="50000"/>
              </a:spcBef>
            </a:pPr>
            <a:r>
              <a:rPr lang="en-US" sz="2400" b="0" dirty="0"/>
              <a:t>North Carolina FFA Association</a:t>
            </a:r>
          </a:p>
          <a:p>
            <a:pPr algn="ctr">
              <a:spcBef>
                <a:spcPct val="50000"/>
              </a:spcBef>
            </a:pPr>
            <a:r>
              <a:rPr lang="en-US" b="0" dirty="0"/>
              <a:t>↓</a:t>
            </a:r>
          </a:p>
          <a:p>
            <a:pPr algn="ctr">
              <a:spcBef>
                <a:spcPct val="50000"/>
              </a:spcBef>
            </a:pPr>
            <a:r>
              <a:rPr lang="en-US" sz="2400" b="0" dirty="0" smtClean="0"/>
              <a:t>East </a:t>
            </a:r>
            <a:r>
              <a:rPr lang="en-US" sz="2400" b="0" dirty="0"/>
              <a:t>Central Region</a:t>
            </a:r>
          </a:p>
          <a:p>
            <a:pPr algn="ctr">
              <a:spcBef>
                <a:spcPct val="50000"/>
              </a:spcBef>
            </a:pPr>
            <a:r>
              <a:rPr lang="en-US" b="0" dirty="0"/>
              <a:t>↓</a:t>
            </a:r>
          </a:p>
          <a:p>
            <a:pPr algn="ctr">
              <a:spcBef>
                <a:spcPct val="50000"/>
              </a:spcBef>
            </a:pPr>
            <a:r>
              <a:rPr lang="en-US" sz="2400" b="0" dirty="0" smtClean="0"/>
              <a:t>Johnston </a:t>
            </a:r>
            <a:r>
              <a:rPr lang="en-US" sz="2400" b="0" dirty="0"/>
              <a:t>Federation</a:t>
            </a:r>
          </a:p>
          <a:p>
            <a:pPr algn="ctr">
              <a:spcBef>
                <a:spcPct val="50000"/>
              </a:spcBef>
            </a:pPr>
            <a:r>
              <a:rPr lang="en-US" b="0" dirty="0"/>
              <a:t>↓</a:t>
            </a:r>
          </a:p>
          <a:p>
            <a:pPr algn="ctr">
              <a:spcBef>
                <a:spcPct val="50000"/>
              </a:spcBef>
            </a:pPr>
            <a:r>
              <a:rPr lang="en-US" sz="2400" b="0" dirty="0" smtClean="0"/>
              <a:t>Cleveland FFA </a:t>
            </a:r>
            <a:r>
              <a:rPr lang="en-US" sz="2400" b="0" dirty="0"/>
              <a:t>Chapter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9" y="1843833"/>
            <a:ext cx="36036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68431"/>
            <a:ext cx="3461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National Blue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145" y="3886200"/>
            <a:ext cx="3581400" cy="1447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4"/>
          <p:cNvSpPr/>
          <p:nvPr/>
        </p:nvSpPr>
        <p:spPr>
          <a:xfrm>
            <a:off x="686128" y="4225379"/>
            <a:ext cx="2943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srgbClr val="000099"/>
                </a:solidFill>
              </a:rPr>
              <a:t>Corn 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National FFA Advisor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83857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590800" y="57912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C000"/>
                </a:solidFill>
              </a:rPr>
              <a:t>Dr. Larry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8653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North Carolina State Agricultural Education Coordinator</a:t>
            </a:r>
            <a:endParaRPr lang="en-US" dirty="0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286000" y="57912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C000"/>
                </a:solidFill>
              </a:rPr>
              <a:t>Joshua Bledsoe</a:t>
            </a:r>
          </a:p>
        </p:txBody>
      </p:sp>
      <p:pic>
        <p:nvPicPr>
          <p:cNvPr id="31748" name="Picture 13" descr="http://www.ncffa.org/ncffa_files/Images/JBledsoe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26670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86531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North Carolina State FFA Coordinator</a:t>
            </a:r>
            <a:endParaRPr lang="en-US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590800" y="57912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C000"/>
                </a:solidFill>
              </a:rPr>
              <a:t>Jason Davis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1828800"/>
            <a:ext cx="3082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Types of FFA Membership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375"/>
          </a:xfrm>
        </p:spPr>
        <p:txBody>
          <a:bodyPr/>
          <a:lstStyle/>
          <a:p>
            <a:pPr eaLnBrk="1" hangingPunct="1"/>
            <a:r>
              <a:rPr lang="en-US" smtClean="0"/>
              <a:t>Active</a:t>
            </a:r>
          </a:p>
          <a:p>
            <a:pPr lvl="1" eaLnBrk="1" hangingPunct="1"/>
            <a:r>
              <a:rPr lang="en-US" smtClean="0"/>
              <a:t>Students in middle school, high school and college up to age 21.</a:t>
            </a:r>
          </a:p>
          <a:p>
            <a:pPr eaLnBrk="1" hangingPunct="1"/>
            <a:r>
              <a:rPr lang="en-US" smtClean="0"/>
              <a:t>Alumni</a:t>
            </a:r>
          </a:p>
          <a:p>
            <a:pPr lvl="1" eaLnBrk="1" hangingPunct="1"/>
            <a:r>
              <a:rPr lang="en-US" smtClean="0"/>
              <a:t>Former active members, parents of FFA members, and others interested in and supporters of FFA.</a:t>
            </a:r>
          </a:p>
          <a:p>
            <a:pPr eaLnBrk="1" hangingPunct="1"/>
            <a:r>
              <a:rPr lang="en-US" smtClean="0"/>
              <a:t>Collegiate</a:t>
            </a:r>
          </a:p>
          <a:p>
            <a:pPr eaLnBrk="1" hangingPunct="1"/>
            <a:r>
              <a:rPr lang="en-US" smtClean="0"/>
              <a:t>Honorary</a:t>
            </a:r>
          </a:p>
          <a:p>
            <a:pPr lvl="1" eaLnBrk="1" hangingPunct="1"/>
            <a:r>
              <a:rPr lang="en-US" smtClean="0"/>
              <a:t>Local, state and national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Serving as an Officer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Allows you to work as a team.</a:t>
            </a:r>
          </a:p>
          <a:p>
            <a:pPr eaLnBrk="1" hangingPunct="1"/>
            <a:r>
              <a:rPr lang="en-US" smtClean="0"/>
              <a:t>Helps develop leadership skills.</a:t>
            </a:r>
          </a:p>
          <a:p>
            <a:pPr eaLnBrk="1" hangingPunct="1"/>
            <a:r>
              <a:rPr lang="en-US" smtClean="0"/>
              <a:t>Members can serve as officers at all levels of the FFA:</a:t>
            </a:r>
          </a:p>
          <a:p>
            <a:pPr lvl="1" eaLnBrk="1" hangingPunct="1"/>
            <a:r>
              <a:rPr lang="en-US" smtClean="0"/>
              <a:t>Chapter</a:t>
            </a:r>
          </a:p>
          <a:p>
            <a:pPr lvl="1" eaLnBrk="1" hangingPunct="1"/>
            <a:r>
              <a:rPr lang="en-US" smtClean="0"/>
              <a:t>Regional</a:t>
            </a:r>
          </a:p>
          <a:p>
            <a:pPr lvl="1" eaLnBrk="1" hangingPunct="1"/>
            <a:r>
              <a:rPr lang="en-US" smtClean="0"/>
              <a:t>State</a:t>
            </a:r>
          </a:p>
          <a:p>
            <a:pPr lvl="1" eaLnBrk="1" hangingPunct="1"/>
            <a:r>
              <a:rPr lang="en-US" smtClean="0"/>
              <a:t>National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Officer Roles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006975"/>
          </a:xfrm>
        </p:spPr>
        <p:txBody>
          <a:bodyPr/>
          <a:lstStyle/>
          <a:p>
            <a:pPr eaLnBrk="1" hangingPunct="1"/>
            <a:r>
              <a:rPr lang="en-US" sz="4000" smtClean="0"/>
              <a:t>President: </a:t>
            </a:r>
          </a:p>
          <a:p>
            <a:pPr lvl="1" eaLnBrk="1" hangingPunct="1"/>
            <a:r>
              <a:rPr lang="en-US" sz="2800" smtClean="0"/>
              <a:t>Stationed by the Rising Sun.</a:t>
            </a:r>
          </a:p>
          <a:p>
            <a:pPr lvl="1" eaLnBrk="1" hangingPunct="1"/>
            <a:r>
              <a:rPr lang="en-US" sz="2800" smtClean="0"/>
              <a:t>Presides over meetings.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/>
            <a:r>
              <a:rPr lang="en-US" sz="4000" smtClean="0"/>
              <a:t>Vice President: </a:t>
            </a:r>
          </a:p>
          <a:p>
            <a:pPr lvl="1" eaLnBrk="1" hangingPunct="1"/>
            <a:r>
              <a:rPr lang="en-US" sz="2800" smtClean="0"/>
              <a:t>Stationed by the Plow.</a:t>
            </a:r>
          </a:p>
          <a:p>
            <a:pPr lvl="1" eaLnBrk="1" hangingPunct="1"/>
            <a:r>
              <a:rPr lang="en-US" sz="2800" smtClean="0"/>
              <a:t>Coordinates  Committees.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Agricultural Education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2895600" y="1905000"/>
            <a:ext cx="3886200" cy="3662363"/>
            <a:chOff x="2895600" y="1905000"/>
            <a:chExt cx="3886200" cy="3662065"/>
          </a:xfrm>
        </p:grpSpPr>
        <p:sp>
          <p:nvSpPr>
            <p:cNvPr id="3" name="Isosceles Triangle 2"/>
            <p:cNvSpPr/>
            <p:nvPr/>
          </p:nvSpPr>
          <p:spPr>
            <a:xfrm>
              <a:off x="2895600" y="1905000"/>
              <a:ext cx="3886200" cy="31239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0400" y="5105400"/>
              <a:ext cx="33313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Classroom Instruction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18032033">
              <a:off x="3086538" y="3080293"/>
              <a:ext cx="97494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FFA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3435291">
              <a:off x="5528156" y="3092503"/>
              <a:ext cx="100219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SAE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Officer Roles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006975"/>
          </a:xfrm>
        </p:spPr>
        <p:txBody>
          <a:bodyPr/>
          <a:lstStyle/>
          <a:p>
            <a:pPr eaLnBrk="1" hangingPunct="1"/>
            <a:r>
              <a:rPr lang="en-US" sz="4000" smtClean="0"/>
              <a:t>Secretary: </a:t>
            </a:r>
          </a:p>
          <a:p>
            <a:pPr lvl="1" eaLnBrk="1" hangingPunct="1"/>
            <a:r>
              <a:rPr lang="en-US" sz="2800" smtClean="0"/>
              <a:t>Stationed by the Ear of Corn.</a:t>
            </a:r>
          </a:p>
          <a:p>
            <a:pPr lvl="1" eaLnBrk="1" hangingPunct="1"/>
            <a:r>
              <a:rPr lang="en-US" sz="2800" smtClean="0"/>
              <a:t>Keeps accurate minutes at meetings.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/>
            <a:r>
              <a:rPr lang="en-US" sz="4000" smtClean="0"/>
              <a:t>Treasurer: </a:t>
            </a:r>
          </a:p>
          <a:p>
            <a:pPr lvl="1" eaLnBrk="1" hangingPunct="1"/>
            <a:r>
              <a:rPr lang="en-US" sz="2800" smtClean="0"/>
              <a:t>Stationed by the emblem of Washington.</a:t>
            </a:r>
          </a:p>
          <a:p>
            <a:pPr lvl="1" eaLnBrk="1" hangingPunct="1"/>
            <a:r>
              <a:rPr lang="en-US" sz="2800" smtClean="0"/>
              <a:t>Keeps financial records.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Officer Roles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006975"/>
          </a:xfrm>
        </p:spPr>
        <p:txBody>
          <a:bodyPr/>
          <a:lstStyle/>
          <a:p>
            <a:pPr eaLnBrk="1" hangingPunct="1"/>
            <a:r>
              <a:rPr lang="en-US" sz="4000" smtClean="0"/>
              <a:t>Reporter: </a:t>
            </a:r>
          </a:p>
          <a:p>
            <a:pPr lvl="1" eaLnBrk="1" hangingPunct="1"/>
            <a:r>
              <a:rPr lang="en-US" sz="2800" smtClean="0"/>
              <a:t>Stationed by the flag.</a:t>
            </a:r>
          </a:p>
          <a:p>
            <a:pPr lvl="1" eaLnBrk="1" hangingPunct="1"/>
            <a:r>
              <a:rPr lang="en-US" sz="2800" smtClean="0"/>
              <a:t>Informs the public about the FFA.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/>
            <a:r>
              <a:rPr lang="en-US" sz="4000" smtClean="0"/>
              <a:t>Sentinel: </a:t>
            </a:r>
          </a:p>
          <a:p>
            <a:pPr lvl="1" eaLnBrk="1" hangingPunct="1"/>
            <a:r>
              <a:rPr lang="en-US" sz="2800" smtClean="0"/>
              <a:t>Stationed by the door.</a:t>
            </a:r>
          </a:p>
          <a:p>
            <a:pPr lvl="1" eaLnBrk="1" hangingPunct="1"/>
            <a:r>
              <a:rPr lang="en-US" sz="2800" smtClean="0"/>
              <a:t>Helps maintain order.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Officer Roles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006975"/>
          </a:xfrm>
        </p:spPr>
        <p:txBody>
          <a:bodyPr/>
          <a:lstStyle/>
          <a:p>
            <a:pPr eaLnBrk="1" hangingPunct="1"/>
            <a:r>
              <a:rPr lang="en-US" sz="4000" smtClean="0"/>
              <a:t>Advisor: </a:t>
            </a:r>
          </a:p>
          <a:p>
            <a:pPr lvl="1" eaLnBrk="1" hangingPunct="1"/>
            <a:r>
              <a:rPr lang="en-US" sz="2800" smtClean="0"/>
              <a:t>Stationed by the owl.</a:t>
            </a:r>
          </a:p>
          <a:p>
            <a:pPr lvl="1" eaLnBrk="1" hangingPunct="1"/>
            <a:r>
              <a:rPr lang="en-US" sz="2800" smtClean="0"/>
              <a:t>Provides guidance and assistance for all FFA activities.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State Officers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914400" y="6227763"/>
            <a:ext cx="7239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0"/>
              <a:t>1 President &amp; 5 Vice Presidents</a:t>
            </a:r>
          </a:p>
        </p:txBody>
      </p:sp>
      <p:pic>
        <p:nvPicPr>
          <p:cNvPr id="48134" name="Picture 6" descr="http://ncffa.org/StateOfficers/SOteam10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81800" cy="4538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National Officers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0" y="6303963"/>
            <a:ext cx="9144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0"/>
              <a:t>1 President, 1 Secretary &amp; 4 Regional Vice Presidents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3246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b="1" dirty="0" smtClean="0"/>
              <a:t>FFA Salute:</a:t>
            </a:r>
            <a:br>
              <a:rPr lang="en-US" sz="4800" b="1" dirty="0" smtClean="0"/>
            </a:br>
            <a:r>
              <a:rPr lang="en-US" sz="4800" b="1" dirty="0" smtClean="0"/>
              <a:t>The Pledge of Allegiance</a:t>
            </a:r>
            <a:endParaRPr lang="en-US" sz="4800" b="1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0" y="1882775"/>
            <a:ext cx="91440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400" smtClean="0"/>
              <a:t>“I pledge allegiance to the flag of the United States of America and to the republic for which it stands, one nation under God, indivisible, with liberty and justice for all.”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Leadership Conferences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Regional Level:</a:t>
            </a:r>
          </a:p>
          <a:p>
            <a:pPr lvl="1" eaLnBrk="1" hangingPunct="1"/>
            <a:r>
              <a:rPr lang="en-US" smtClean="0"/>
              <a:t>Regional Leadership Conference</a:t>
            </a:r>
          </a:p>
          <a:p>
            <a:pPr eaLnBrk="1" hangingPunct="1"/>
            <a:r>
              <a:rPr lang="en-US" smtClean="0"/>
              <a:t>State Level:</a:t>
            </a:r>
          </a:p>
          <a:p>
            <a:pPr lvl="1" eaLnBrk="1" hangingPunct="1"/>
            <a:r>
              <a:rPr lang="en-US" smtClean="0"/>
              <a:t>State Leadership Conference</a:t>
            </a:r>
          </a:p>
          <a:p>
            <a:pPr lvl="1" eaLnBrk="1" hangingPunct="1"/>
            <a:r>
              <a:rPr lang="en-US" smtClean="0"/>
              <a:t>LEAD Conference (For Chapter Officers)</a:t>
            </a:r>
          </a:p>
          <a:p>
            <a:pPr lvl="1" eaLnBrk="1" hangingPunct="1"/>
            <a:r>
              <a:rPr lang="en-US" smtClean="0"/>
              <a:t>MEGA Conference</a:t>
            </a:r>
          </a:p>
          <a:p>
            <a:pPr eaLnBrk="1" hangingPunct="1"/>
            <a:r>
              <a:rPr lang="en-US" smtClean="0"/>
              <a:t>National Level:</a:t>
            </a:r>
          </a:p>
          <a:p>
            <a:pPr lvl="1" eaLnBrk="1" hangingPunct="1"/>
            <a:r>
              <a:rPr lang="en-US" smtClean="0"/>
              <a:t>Washington Leadership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FFA Conventions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State FFA Convention</a:t>
            </a:r>
          </a:p>
          <a:p>
            <a:pPr lvl="1" eaLnBrk="1" hangingPunct="1"/>
            <a:r>
              <a:rPr lang="en-US" smtClean="0"/>
              <a:t>June</a:t>
            </a:r>
          </a:p>
          <a:p>
            <a:pPr lvl="1" eaLnBrk="1" hangingPunct="1"/>
            <a:r>
              <a:rPr lang="en-US" smtClean="0"/>
              <a:t>Raleigh, NC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National FFA Convention</a:t>
            </a:r>
          </a:p>
          <a:p>
            <a:pPr lvl="1" eaLnBrk="1" hangingPunct="1"/>
            <a:r>
              <a:rPr lang="en-US" smtClean="0"/>
              <a:t>October</a:t>
            </a:r>
          </a:p>
          <a:p>
            <a:pPr lvl="1" eaLnBrk="1" hangingPunct="1"/>
            <a:r>
              <a:rPr lang="en-US" smtClean="0"/>
              <a:t>Indianapolis, IN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50" y="1666875"/>
            <a:ext cx="3359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029200"/>
            <a:ext cx="3790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FFA Camp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North Carolina FFA Center</a:t>
            </a:r>
          </a:p>
          <a:p>
            <a:pPr lvl="1" eaLnBrk="1" hangingPunct="1"/>
            <a:r>
              <a:rPr lang="en-US" smtClean="0"/>
              <a:t>White Lake, NC</a:t>
            </a:r>
          </a:p>
          <a:p>
            <a:pPr lvl="1" eaLnBrk="1" hangingPunct="1"/>
            <a:r>
              <a:rPr lang="en-US" smtClean="0"/>
              <a:t>FFA Summer Recreational Camp</a:t>
            </a:r>
          </a:p>
          <a:p>
            <a:pPr lvl="1" eaLnBrk="1" hangingPunct="1"/>
            <a:endParaRPr lang="en-US" smtClean="0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 cstate="print"/>
          <a:srcRect t="4146"/>
          <a:stretch>
            <a:fillRect/>
          </a:stretch>
        </p:blipFill>
        <p:spPr bwMode="auto">
          <a:xfrm>
            <a:off x="4876800" y="3732213"/>
            <a:ext cx="37338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Greenhand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FFA Degree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Given at the Chapter Level.</a:t>
            </a:r>
          </a:p>
          <a:p>
            <a:pPr eaLnBrk="1" hangingPunct="1"/>
            <a:r>
              <a:rPr lang="en-US" smtClean="0"/>
              <a:t>Requirements:</a:t>
            </a:r>
          </a:p>
          <a:p>
            <a:pPr lvl="1" eaLnBrk="1" hangingPunct="1"/>
            <a:r>
              <a:rPr lang="en-US" smtClean="0"/>
              <a:t>Have satisfactory plans for a Supervised Agricultural Experience Program.</a:t>
            </a:r>
          </a:p>
          <a:p>
            <a:pPr lvl="1" eaLnBrk="1" hangingPunct="1"/>
            <a:r>
              <a:rPr lang="en-US" smtClean="0"/>
              <a:t>Learn &amp; Explain the FFA Creed, motto, salute and FFA mission statement.</a:t>
            </a:r>
          </a:p>
          <a:p>
            <a:pPr lvl="1" eaLnBrk="1" hangingPunct="1"/>
            <a:r>
              <a:rPr lang="en-US" smtClean="0"/>
              <a:t>Describe and explain the meaning of he FFA emblem and colors.</a:t>
            </a:r>
          </a:p>
          <a:p>
            <a:pPr lvl="1" eaLnBrk="1" hangingPunct="1"/>
            <a:r>
              <a:rPr lang="en-US" smtClean="0"/>
              <a:t>Demonstrate a knowledge of the FFA Code of  Ethics and the proper use of the FFA jacket.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FFA Organization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The National FFA Organization has members across the U.S.</a:t>
            </a:r>
          </a:p>
          <a:p>
            <a:pPr eaLnBrk="1" hangingPunct="1">
              <a:buFont typeface="Wingdings 2" pitchFamily="18" charset="2"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Premier youth organization for students in agricultural education.</a:t>
            </a:r>
          </a:p>
          <a:p>
            <a:pPr eaLnBrk="1" hangingPunct="1">
              <a:buFont typeface="Wingdings 2" pitchFamily="18" charset="2"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Over 500,000 members nationally.</a:t>
            </a:r>
          </a:p>
          <a:p>
            <a:pPr lvl="1" eaLnBrk="1" hangingPunct="1"/>
            <a:r>
              <a:rPr lang="en-US" smtClean="0"/>
              <a:t>All 50 states plus Puerto Rico &amp; the Virgin Islands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Greenhand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FFA Degree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Requirements Continued:</a:t>
            </a:r>
          </a:p>
          <a:p>
            <a:pPr lvl="1" eaLnBrk="1" hangingPunct="1"/>
            <a:r>
              <a:rPr lang="en-US" smtClean="0"/>
              <a:t>Demonstrate a knowledge of the history of the organization, the chapter constitution and bylaws and the chapter program of activities.</a:t>
            </a:r>
          </a:p>
          <a:p>
            <a:pPr lvl="1" eaLnBrk="1" hangingPunct="1"/>
            <a:r>
              <a:rPr lang="en-US" smtClean="0"/>
              <a:t>Personally own or have access to the </a:t>
            </a:r>
            <a:r>
              <a:rPr lang="en-US" i="1" smtClean="0"/>
              <a:t>Official FFA Manual </a:t>
            </a:r>
            <a:r>
              <a:rPr lang="en-US" smtClean="0"/>
              <a:t>and the </a:t>
            </a:r>
            <a:r>
              <a:rPr lang="en-US" i="1" smtClean="0"/>
              <a:t>FFA Student Handbook.</a:t>
            </a:r>
            <a:endParaRPr lang="en-US" smtClean="0"/>
          </a:p>
          <a:p>
            <a:pPr lvl="1" eaLnBrk="1" hangingPunct="1"/>
            <a:r>
              <a:rPr lang="en-US" smtClean="0"/>
              <a:t>Submit written application for the degree.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Chapter FFA Degree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Given at the Chapter Level.</a:t>
            </a:r>
          </a:p>
          <a:p>
            <a:pPr eaLnBrk="1" hangingPunct="1"/>
            <a:r>
              <a:rPr lang="en-US" smtClean="0"/>
              <a:t>Requirements:</a:t>
            </a:r>
          </a:p>
          <a:p>
            <a:pPr lvl="1" eaLnBrk="1" hangingPunct="1"/>
            <a:r>
              <a:rPr lang="en-US" smtClean="0"/>
              <a:t>Must have received the Greenhand FFA Degree.</a:t>
            </a:r>
          </a:p>
          <a:p>
            <a:pPr lvl="1" eaLnBrk="1" hangingPunct="1"/>
            <a:r>
              <a:rPr lang="en-US" smtClean="0"/>
              <a:t>Must have completed at least one agricultural education course at the high school level.</a:t>
            </a:r>
          </a:p>
          <a:p>
            <a:pPr lvl="1" eaLnBrk="1" hangingPunct="1"/>
            <a:r>
              <a:rPr lang="en-US" smtClean="0"/>
              <a:t>Must have in operation an approved supervised agricultural experience program.</a:t>
            </a:r>
          </a:p>
          <a:p>
            <a:pPr lvl="1" eaLnBrk="1" hangingPunct="1"/>
            <a:r>
              <a:rPr lang="en-US" smtClean="0"/>
              <a:t>Must have participated in the planning and conducting of at least three official functions in the chapter Program of Activities.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Chapter FFA Degree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Requirements Continued:</a:t>
            </a:r>
          </a:p>
          <a:p>
            <a:pPr lvl="1" eaLnBrk="1" hangingPunct="1"/>
            <a:r>
              <a:rPr lang="en-US" smtClean="0"/>
              <a:t>Must have earned at least $150 or worked at least 45 hours in excess of scheduled class time. (Or a combination of both) </a:t>
            </a:r>
          </a:p>
          <a:p>
            <a:pPr lvl="2" eaLnBrk="1" hangingPunct="1"/>
            <a:r>
              <a:rPr lang="en-US" smtClean="0"/>
              <a:t>Also must have plans for the continued growth and improvement of the SAE.</a:t>
            </a:r>
          </a:p>
          <a:p>
            <a:pPr lvl="1" eaLnBrk="1" hangingPunct="1"/>
            <a:r>
              <a:rPr lang="en-US" smtClean="0"/>
              <a:t>Have effectively led a group discussion for 15 minutes.</a:t>
            </a:r>
          </a:p>
          <a:p>
            <a:pPr lvl="1" eaLnBrk="1" hangingPunct="1"/>
            <a:r>
              <a:rPr lang="en-US" smtClean="0"/>
              <a:t>Have demonstrated five procedures of parliamentary law.</a:t>
            </a:r>
          </a:p>
          <a:p>
            <a:pPr lvl="1" eaLnBrk="1" hangingPunct="1"/>
            <a:r>
              <a:rPr lang="en-US" smtClean="0"/>
              <a:t>Have a satisfactory scholastic record.</a:t>
            </a:r>
          </a:p>
          <a:p>
            <a:pPr lvl="1" eaLnBrk="1" hangingPunct="1"/>
            <a:r>
              <a:rPr lang="en-US" smtClean="0"/>
              <a:t>Submit a written application for the degree.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State FFA Degree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458200" cy="4572000"/>
          </a:xfrm>
        </p:spPr>
        <p:txBody>
          <a:bodyPr/>
          <a:lstStyle/>
          <a:p>
            <a:pPr eaLnBrk="1" hangingPunct="1"/>
            <a:r>
              <a:rPr lang="en-US" smtClean="0"/>
              <a:t>Given at the State Level.</a:t>
            </a:r>
          </a:p>
          <a:p>
            <a:pPr eaLnBrk="1" hangingPunct="1"/>
            <a:r>
              <a:rPr lang="en-US" smtClean="0"/>
              <a:t>Requirements:</a:t>
            </a:r>
          </a:p>
          <a:p>
            <a:pPr lvl="1" eaLnBrk="1" hangingPunct="1"/>
            <a:r>
              <a:rPr lang="en-US" smtClean="0"/>
              <a:t>Must have received the Chapter FFA Degree.</a:t>
            </a:r>
          </a:p>
          <a:p>
            <a:pPr lvl="1" eaLnBrk="1" hangingPunct="1"/>
            <a:r>
              <a:rPr lang="en-US" smtClean="0"/>
              <a:t>Must have completed at least two years of agricultural education courses.</a:t>
            </a:r>
          </a:p>
          <a:p>
            <a:pPr lvl="1" eaLnBrk="1" hangingPunct="1"/>
            <a:r>
              <a:rPr lang="en-US" smtClean="0"/>
              <a:t>Have earned and productively invested at least $1,000 or worked at least 300 hours in excess of regularly scheduled class time.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American FFA Degree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Given at the National Level.</a:t>
            </a:r>
          </a:p>
          <a:p>
            <a:pPr eaLnBrk="1" hangingPunct="1"/>
            <a:r>
              <a:rPr lang="en-US" smtClean="0"/>
              <a:t>Requirements:</a:t>
            </a:r>
          </a:p>
          <a:p>
            <a:pPr lvl="1" eaLnBrk="1" hangingPunct="1"/>
            <a:r>
              <a:rPr lang="en-US" smtClean="0"/>
              <a:t>Must have received the State FFA Degree.</a:t>
            </a:r>
          </a:p>
          <a:p>
            <a:pPr lvl="1" eaLnBrk="1" hangingPunct="1"/>
            <a:r>
              <a:rPr lang="en-US" smtClean="0"/>
              <a:t>Must have been an active member for the past three years.</a:t>
            </a:r>
          </a:p>
          <a:p>
            <a:pPr lvl="1" eaLnBrk="1" hangingPunct="1"/>
            <a:r>
              <a:rPr lang="en-US" smtClean="0"/>
              <a:t>Must have a record of satisfactory participation in the activities on the chapter and state levels.</a:t>
            </a:r>
          </a:p>
          <a:p>
            <a:pPr lvl="1" eaLnBrk="1" hangingPunct="1"/>
            <a:r>
              <a:rPr lang="en-US" smtClean="0"/>
              <a:t>Must have completed at least three agricultural education courses.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Opening Ceremony: “All in Unison”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mtClean="0"/>
              <a:t>President:</a:t>
            </a:r>
          </a:p>
          <a:p>
            <a:pPr algn="ctr">
              <a:buFont typeface="Wingdings 2" pitchFamily="18" charset="2"/>
              <a:buNone/>
            </a:pPr>
            <a:r>
              <a:rPr lang="en-US" smtClean="0"/>
              <a:t>“FFA members, why are we here?”</a:t>
            </a:r>
          </a:p>
          <a:p>
            <a:pPr algn="ctr">
              <a:buFont typeface="Wingdings 2" pitchFamily="18" charset="2"/>
              <a:buNone/>
            </a:pPr>
            <a:r>
              <a:rPr lang="en-US" smtClean="0"/>
              <a:t>Members:</a:t>
            </a:r>
          </a:p>
          <a:p>
            <a:pPr algn="ctr">
              <a:buFont typeface="Wingdings 2" pitchFamily="18" charset="2"/>
              <a:buNone/>
            </a:pPr>
            <a:r>
              <a:rPr lang="en-US" smtClean="0"/>
              <a:t>“To practice brotherhood, honor agricultural opportunities and responsibilities, and develop those qualities of leadership which an FFA member should possess.”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1917</a:t>
            </a:r>
          </a:p>
          <a:p>
            <a:pPr eaLnBrk="1" hangingPunct="1"/>
            <a:r>
              <a:rPr lang="en-US" smtClean="0"/>
              <a:t>Event: Smith-Hughes Act is passed.</a:t>
            </a:r>
          </a:p>
          <a:p>
            <a:pPr eaLnBrk="1" hangingPunct="1"/>
            <a:r>
              <a:rPr lang="en-US" smtClean="0"/>
              <a:t>Importance: Established funding for vocational agriculture in high school.</a:t>
            </a:r>
          </a:p>
          <a:p>
            <a:endParaRPr lang="en-US" smtClean="0"/>
          </a:p>
        </p:txBody>
      </p:sp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2" cstate="print"/>
          <a:srcRect l="8498" r="12747" b="55008"/>
          <a:stretch>
            <a:fillRect/>
          </a:stretch>
        </p:blipFill>
        <p:spPr bwMode="auto">
          <a:xfrm>
            <a:off x="2057400" y="4191000"/>
            <a:ext cx="1844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8"/>
          <p:cNvPicPr>
            <a:picLocks noChangeAspect="1" noChangeArrowheads="1"/>
          </p:cNvPicPr>
          <p:nvPr/>
        </p:nvPicPr>
        <p:blipFill>
          <a:blip r:embed="rId2" cstate="print"/>
          <a:srcRect t="51340" r="16995"/>
          <a:stretch>
            <a:fillRect/>
          </a:stretch>
        </p:blipFill>
        <p:spPr bwMode="auto">
          <a:xfrm>
            <a:off x="5181600" y="4191000"/>
            <a:ext cx="1795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1926</a:t>
            </a:r>
          </a:p>
          <a:p>
            <a:pPr eaLnBrk="1" hangingPunct="1"/>
            <a:r>
              <a:rPr lang="en-US" smtClean="0"/>
              <a:t>Event: Future Farmers of Virginia is formed.</a:t>
            </a:r>
          </a:p>
          <a:p>
            <a:pPr eaLnBrk="1" hangingPunct="1"/>
            <a:r>
              <a:rPr lang="en-US" smtClean="0"/>
              <a:t>Importance: First of these statewide clubs, served as a model for the FFA.</a:t>
            </a:r>
          </a:p>
          <a:p>
            <a:pPr eaLnBrk="1" hangingPunct="1"/>
            <a:r>
              <a:rPr lang="en-US" smtClean="0"/>
              <a:t>In North Carolina this was called the Young Tarheel Farmers.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2" cstate="print"/>
          <a:srcRect l="8000" r="12000"/>
          <a:stretch>
            <a:fillRect/>
          </a:stretch>
        </p:blipFill>
        <p:spPr bwMode="auto">
          <a:xfrm>
            <a:off x="5486400" y="4419600"/>
            <a:ext cx="23622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82775"/>
            <a:ext cx="86868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1928</a:t>
            </a:r>
          </a:p>
          <a:p>
            <a:pPr eaLnBrk="1" hangingPunct="1"/>
            <a:r>
              <a:rPr lang="en-US" smtClean="0"/>
              <a:t>Event: FFA is formed in Kansas City.</a:t>
            </a:r>
          </a:p>
          <a:p>
            <a:pPr eaLnBrk="1" hangingPunct="1"/>
            <a:r>
              <a:rPr lang="en-US" smtClean="0"/>
              <a:t>Importance: Started the organization by 33 students.</a:t>
            </a:r>
          </a:p>
          <a:p>
            <a:pPr eaLnBrk="1" hangingPunct="1"/>
            <a:r>
              <a:rPr lang="en-US" sz="2400" i="1" smtClean="0"/>
              <a:t>Kansas City served as the location for national convention for over 50 years.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 l="1888" t="24951" b="3314"/>
          <a:stretch>
            <a:fillRect/>
          </a:stretch>
        </p:blipFill>
        <p:spPr bwMode="auto">
          <a:xfrm>
            <a:off x="2438400" y="4800600"/>
            <a:ext cx="4343400" cy="19208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1928- Continued</a:t>
            </a:r>
            <a:endParaRPr lang="en-US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 smtClean="0"/>
              <a:t>Leslie Applegate</a:t>
            </a:r>
            <a:r>
              <a:rPr lang="en-US" smtClean="0"/>
              <a:t> of New Jersey became the </a:t>
            </a:r>
            <a:r>
              <a:rPr lang="en-US" u="sng" smtClean="0"/>
              <a:t>1</a:t>
            </a:r>
            <a:r>
              <a:rPr lang="en-US" u="sng" baseline="30000" smtClean="0"/>
              <a:t>st</a:t>
            </a:r>
            <a:r>
              <a:rPr lang="en-US" u="sng" smtClean="0"/>
              <a:t> National FFA President</a:t>
            </a:r>
            <a:r>
              <a:rPr lang="en-US" smtClean="0"/>
              <a:t>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2000" r="6000" b="5484"/>
          <a:stretch>
            <a:fillRect/>
          </a:stretch>
        </p:blipFill>
        <p:spPr bwMode="auto">
          <a:xfrm>
            <a:off x="2895600" y="3200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FFA Emblem</a:t>
            </a:r>
            <a:endParaRPr lang="en-US" dirty="0"/>
          </a:p>
        </p:txBody>
      </p:sp>
      <p:pic>
        <p:nvPicPr>
          <p:cNvPr id="17411" name="Picture 5" descr="ffa_embl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087813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1928- Continued</a:t>
            </a: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 smtClean="0"/>
              <a:t>Dr. C.H. Lane</a:t>
            </a:r>
            <a:r>
              <a:rPr lang="en-US" smtClean="0"/>
              <a:t> became the 1</a:t>
            </a:r>
            <a:r>
              <a:rPr lang="en-US" baseline="30000" smtClean="0"/>
              <a:t>st</a:t>
            </a:r>
            <a:r>
              <a:rPr lang="en-US" smtClean="0"/>
              <a:t> National FFA Advisor.</a:t>
            </a:r>
            <a:endParaRPr lang="en-US" u="sng" smtClean="0"/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2" cstate="print"/>
          <a:srcRect b="3085"/>
          <a:stretch>
            <a:fillRect/>
          </a:stretch>
        </p:blipFill>
        <p:spPr bwMode="auto">
          <a:xfrm>
            <a:off x="3352800" y="2590800"/>
            <a:ext cx="247015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1928- Continued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 smtClean="0"/>
              <a:t>Henry Groseclose </a:t>
            </a:r>
            <a:r>
              <a:rPr lang="en-US" smtClean="0"/>
              <a:t>of Virginia helped establish FFV and then became known as the </a:t>
            </a:r>
            <a:r>
              <a:rPr lang="en-US" u="sng" smtClean="0"/>
              <a:t>“Father of FFA”</a:t>
            </a:r>
            <a:r>
              <a:rPr lang="en-US" smtClean="0"/>
              <a:t>.</a:t>
            </a:r>
          </a:p>
        </p:txBody>
      </p:sp>
      <p:pic>
        <p:nvPicPr>
          <p:cNvPr id="4" name="Picture 9" descr="hen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1929</a:t>
            </a:r>
            <a:endParaRPr 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Event: North Carolina joins FFA.</a:t>
            </a:r>
          </a:p>
          <a:p>
            <a:r>
              <a:rPr lang="en-US" smtClean="0"/>
              <a:t>Importance: Allows agricultural education students from North Carolina to participate in national FFA activities.</a:t>
            </a:r>
          </a:p>
          <a:p>
            <a:endParaRPr lang="en-US" smtClean="0"/>
          </a:p>
          <a:p>
            <a:r>
              <a:rPr lang="en-US" smtClean="0"/>
              <a:t>Lillington High School in Harnett County was the 1</a:t>
            </a:r>
            <a:r>
              <a:rPr lang="en-US" baseline="30000" smtClean="0"/>
              <a:t>st</a:t>
            </a:r>
            <a:r>
              <a:rPr lang="en-US" smtClean="0"/>
              <a:t> FFA chapter in North Carolina.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1929- Continued</a:t>
            </a: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Wade Turner from North Carolina became the 2</a:t>
            </a:r>
            <a:r>
              <a:rPr lang="en-US" baseline="30000" smtClean="0"/>
              <a:t>nd</a:t>
            </a:r>
            <a:r>
              <a:rPr lang="en-US" smtClean="0"/>
              <a:t> National FFA President.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30480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4800" y="0"/>
            <a:ext cx="5892800" cy="7516813"/>
            <a:chOff x="1920" y="864"/>
            <a:chExt cx="2016" cy="2572"/>
          </a:xfrm>
        </p:grpSpPr>
        <p:pic>
          <p:nvPicPr>
            <p:cNvPr id="83971" name="Picture 5" descr="t_frederickstow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" y="864"/>
              <a:ext cx="2000" cy="2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2" name="Text Box 6"/>
            <p:cNvSpPr txBox="1">
              <a:spLocks noChangeArrowheads="1"/>
            </p:cNvSpPr>
            <p:nvPr/>
          </p:nvSpPr>
          <p:spPr bwMode="auto">
            <a:xfrm>
              <a:off x="1920" y="3216"/>
              <a:ext cx="2016" cy="2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3600" b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82775"/>
            <a:ext cx="86868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1935</a:t>
            </a:r>
          </a:p>
          <a:p>
            <a:pPr eaLnBrk="1" hangingPunct="1"/>
            <a:r>
              <a:rPr lang="en-US" smtClean="0"/>
              <a:t>Event: New Farmers of America (NFA) is formed.</a:t>
            </a:r>
          </a:p>
          <a:p>
            <a:pPr eaLnBrk="1" hangingPunct="1"/>
            <a:r>
              <a:rPr lang="en-US" smtClean="0"/>
              <a:t>Importance: Established organization for African American boys interested in Agriculture.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NFA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pPr eaLnBrk="1" hangingPunct="1"/>
            <a:r>
              <a:rPr lang="en-US" smtClean="0"/>
              <a:t>Dr. H.O. Sargent was a co-founder of the NFA.</a:t>
            </a:r>
          </a:p>
          <a:p>
            <a:pPr eaLnBrk="1" hangingPunct="1"/>
            <a:r>
              <a:rPr lang="en-US" smtClean="0"/>
              <a:t>Today the FFA gives an award in his memory to honor those that promote diversity in agriculture.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2" cstate="print"/>
          <a:srcRect l="1555" t="1819" r="6413" b="14819"/>
          <a:stretch>
            <a:fillRect/>
          </a:stretch>
        </p:blipFill>
        <p:spPr bwMode="auto">
          <a:xfrm>
            <a:off x="5334000" y="3657600"/>
            <a:ext cx="25146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248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t_chor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755"/>
          <a:stretch>
            <a:fillRect/>
          </a:stretch>
        </p:blipFill>
        <p:spPr bwMode="auto">
          <a:xfrm>
            <a:off x="5032375" y="1219200"/>
            <a:ext cx="38068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1950</a:t>
            </a:r>
          </a:p>
          <a:p>
            <a:pPr eaLnBrk="1" hangingPunct="1"/>
            <a:r>
              <a:rPr lang="en-US" smtClean="0"/>
              <a:t>Event: Public Law 81-740 is passed by Congress.</a:t>
            </a:r>
          </a:p>
          <a:p>
            <a:pPr eaLnBrk="1" hangingPunct="1"/>
            <a:r>
              <a:rPr lang="en-US" smtClean="0"/>
              <a:t>Importance: Granted the FFA a federal charter, making FFA a required part of agricultural education programs.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962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1965</a:t>
            </a:r>
          </a:p>
          <a:p>
            <a:pPr eaLnBrk="1" hangingPunct="1"/>
            <a:r>
              <a:rPr lang="en-US" smtClean="0"/>
              <a:t>Event: NFA merges with the FFA.</a:t>
            </a:r>
          </a:p>
          <a:p>
            <a:pPr eaLnBrk="1" hangingPunct="1"/>
            <a:r>
              <a:rPr lang="en-US" smtClean="0"/>
              <a:t>Importance: Allowed all boys regardless of race to participate in the FFA.</a:t>
            </a:r>
          </a:p>
          <a:p>
            <a:endParaRPr lang="en-US" smtClean="0"/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997325"/>
            <a:ext cx="3810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FFA Emblem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Cross-section of the ear of corn:</a:t>
            </a:r>
          </a:p>
          <a:p>
            <a:pPr lvl="1"/>
            <a:r>
              <a:rPr lang="en-US" smtClean="0"/>
              <a:t>Serves as the </a:t>
            </a:r>
            <a:r>
              <a:rPr lang="en-US" b="1" smtClean="0"/>
              <a:t>foundation</a:t>
            </a:r>
            <a:r>
              <a:rPr lang="en-US" smtClean="0"/>
              <a:t> for the emblem just as corn has historically served as the foundation crop of American agriculture.</a:t>
            </a:r>
          </a:p>
          <a:p>
            <a:pPr lvl="1"/>
            <a:r>
              <a:rPr lang="en-US" smtClean="0"/>
              <a:t>Symbol of </a:t>
            </a:r>
            <a:r>
              <a:rPr lang="en-US" b="1" smtClean="0"/>
              <a:t>unity</a:t>
            </a:r>
            <a:r>
              <a:rPr lang="en-US" smtClean="0"/>
              <a:t> because corn is grown in all 50 states.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91000"/>
            <a:ext cx="3581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972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1969</a:t>
            </a:r>
          </a:p>
          <a:p>
            <a:pPr eaLnBrk="1" hangingPunct="1"/>
            <a:r>
              <a:rPr lang="en-US" smtClean="0"/>
              <a:t>Event: Females are allowed to join FFA.</a:t>
            </a:r>
          </a:p>
          <a:p>
            <a:pPr eaLnBrk="1" hangingPunct="1"/>
            <a:r>
              <a:rPr lang="en-US" smtClean="0"/>
              <a:t>Importance: Made it possible for females to participate on all levels of FFA.</a:t>
            </a:r>
          </a:p>
          <a:p>
            <a:endParaRPr lang="en-US" smtClean="0"/>
          </a:p>
        </p:txBody>
      </p:sp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57600"/>
            <a:ext cx="1768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1988</a:t>
            </a:r>
          </a:p>
          <a:p>
            <a:pPr eaLnBrk="1" hangingPunct="1"/>
            <a:r>
              <a:rPr lang="en-US" smtClean="0"/>
              <a:t>Event: Name is changed from FFA to National FFA Organization.</a:t>
            </a:r>
          </a:p>
          <a:p>
            <a:pPr eaLnBrk="1" hangingPunct="1"/>
            <a:r>
              <a:rPr lang="en-US" smtClean="0"/>
              <a:t>Importance: Recognizes the growth of science, business and technology in agriculture.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102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1998</a:t>
            </a:r>
          </a:p>
          <a:p>
            <a:pPr eaLnBrk="1" hangingPunct="1"/>
            <a:r>
              <a:rPr lang="en-US" smtClean="0"/>
              <a:t>Event: The National FFA Center was moved to Indianapolis.</a:t>
            </a:r>
          </a:p>
          <a:p>
            <a:pPr eaLnBrk="1" hangingPunct="1"/>
            <a:r>
              <a:rPr lang="en-US" smtClean="0"/>
              <a:t>Importance: Provided a central location for the National FFA’s offices.</a:t>
            </a:r>
          </a:p>
          <a:p>
            <a:endParaRPr lang="en-US" smtClean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133600" y="3962400"/>
          <a:ext cx="47244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6638095" imgH="4258269" progId="PBrush">
                  <p:embed/>
                </p:oleObj>
              </mc:Choice>
              <mc:Fallback>
                <p:oleObj name="Bitmap Image" r:id="rId3" imgW="6638095" imgH="425826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197"/>
                      <a:stretch>
                        <a:fillRect/>
                      </a:stretch>
                    </p:blipFill>
                    <p:spPr bwMode="auto">
                      <a:xfrm>
                        <a:off x="2133600" y="3962400"/>
                        <a:ext cx="47244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1013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1999</a:t>
            </a:r>
          </a:p>
          <a:p>
            <a:pPr eaLnBrk="1" hangingPunct="1"/>
            <a:r>
              <a:rPr lang="en-US" smtClean="0"/>
              <a:t>Event: National Convention moved to Louisville, KY.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101380" name="Picture 6"/>
          <p:cNvPicPr>
            <a:picLocks noChangeAspect="1" noChangeArrowheads="1"/>
          </p:cNvPicPr>
          <p:nvPr/>
        </p:nvPicPr>
        <p:blipFill>
          <a:blip r:embed="rId2" cstate="print"/>
          <a:srcRect l="2037" t="5003" r="2202"/>
          <a:stretch>
            <a:fillRect/>
          </a:stretch>
        </p:blipFill>
        <p:spPr bwMode="auto">
          <a:xfrm>
            <a:off x="3657600" y="3048000"/>
            <a:ext cx="36480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FFA Emblem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Eagle:</a:t>
            </a:r>
          </a:p>
          <a:p>
            <a:pPr lvl="1"/>
            <a:r>
              <a:rPr lang="en-US" b="1" smtClean="0"/>
              <a:t>National</a:t>
            </a:r>
            <a:r>
              <a:rPr lang="en-US" smtClean="0"/>
              <a:t> symbol.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50" y="2481263"/>
            <a:ext cx="48577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FFA Emblem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Rising Sun:</a:t>
            </a:r>
          </a:p>
          <a:p>
            <a:pPr lvl="1"/>
            <a:r>
              <a:rPr lang="en-US" smtClean="0"/>
              <a:t>Signifies </a:t>
            </a:r>
            <a:r>
              <a:rPr lang="en-US" b="1" smtClean="0"/>
              <a:t>progress</a:t>
            </a:r>
            <a:r>
              <a:rPr lang="en-US" smtClean="0"/>
              <a:t> and promises that tomorrow will bring a new day glowing with </a:t>
            </a:r>
            <a:r>
              <a:rPr lang="en-US" b="1" smtClean="0"/>
              <a:t>opportunity</a:t>
            </a:r>
            <a:r>
              <a:rPr lang="en-US" smtClean="0"/>
              <a:t>.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 t="10001" b="6000"/>
          <a:stretch>
            <a:fillRect/>
          </a:stretch>
        </p:blipFill>
        <p:spPr bwMode="auto">
          <a:xfrm>
            <a:off x="3505200" y="33528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FFA Emblem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Plow:</a:t>
            </a:r>
          </a:p>
          <a:p>
            <a:pPr lvl="1"/>
            <a:r>
              <a:rPr lang="en-US" smtClean="0"/>
              <a:t>Signifies </a:t>
            </a:r>
            <a:r>
              <a:rPr lang="en-US" b="1" smtClean="0"/>
              <a:t>labor and tillage of the soil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The backbone of agriculture and the historic foundation of our country’s strength.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0"/>
            <a:ext cx="5638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FFA Emblem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Owl:</a:t>
            </a:r>
          </a:p>
          <a:p>
            <a:pPr lvl="1"/>
            <a:r>
              <a:rPr lang="en-US" smtClean="0"/>
              <a:t>Symbolizes the </a:t>
            </a:r>
            <a:r>
              <a:rPr lang="en-US" b="1" smtClean="0"/>
              <a:t>knowledge</a:t>
            </a:r>
            <a:r>
              <a:rPr lang="en-US" smtClean="0"/>
              <a:t> required to be successful in the industry of agriculture.</a:t>
            </a:r>
          </a:p>
          <a:p>
            <a:pPr lvl="1"/>
            <a:r>
              <a:rPr lang="en-US" smtClean="0"/>
              <a:t>Long recognized for </a:t>
            </a:r>
            <a:r>
              <a:rPr lang="en-US" b="1" smtClean="0"/>
              <a:t>wisdom</a:t>
            </a:r>
            <a:r>
              <a:rPr lang="en-US" smtClean="0"/>
              <a:t>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89363"/>
            <a:ext cx="37338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rgbClr val="FFC000"/>
      </a:dk1>
      <a:lt1>
        <a:srgbClr val="FFC000"/>
      </a:lt1>
      <a:dk2>
        <a:srgbClr val="5A6378"/>
      </a:dk2>
      <a:lt2>
        <a:srgbClr val="252347"/>
      </a:lt2>
      <a:accent1>
        <a:srgbClr val="F0AD00"/>
      </a:accent1>
      <a:accent2>
        <a:srgbClr val="3691AA"/>
      </a:accent2>
      <a:accent3>
        <a:srgbClr val="FFFF00"/>
      </a:accent3>
      <a:accent4>
        <a:srgbClr val="0070C0"/>
      </a:accent4>
      <a:accent5>
        <a:srgbClr val="E88651"/>
      </a:accent5>
      <a:accent6>
        <a:srgbClr val="0A455D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1580</TotalTime>
  <Words>1399</Words>
  <Application>Microsoft Office PowerPoint</Application>
  <PresentationFormat>On-screen Show (4:3)</PresentationFormat>
  <Paragraphs>246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Verve</vt:lpstr>
      <vt:lpstr>Bitmap Image</vt:lpstr>
      <vt:lpstr>Professional Agricultural Organizations</vt:lpstr>
      <vt:lpstr>Agricultural Education</vt:lpstr>
      <vt:lpstr>National FFA Organization</vt:lpstr>
      <vt:lpstr>FFA Emblem</vt:lpstr>
      <vt:lpstr>FFA Emblem</vt:lpstr>
      <vt:lpstr>FFA Emblem</vt:lpstr>
      <vt:lpstr>FFA Emblem</vt:lpstr>
      <vt:lpstr>FFA Emblem</vt:lpstr>
      <vt:lpstr>FFA Emblem</vt:lpstr>
      <vt:lpstr>FFA Emblem</vt:lpstr>
      <vt:lpstr>FFA Official Dress</vt:lpstr>
      <vt:lpstr>FFA Official Dress</vt:lpstr>
      <vt:lpstr>FFA Colors and Structure</vt:lpstr>
      <vt:lpstr>National FFA Advisor</vt:lpstr>
      <vt:lpstr>North Carolina State Agricultural Education Coordinator</vt:lpstr>
      <vt:lpstr>North Carolina State FFA Coordinator</vt:lpstr>
      <vt:lpstr>Types of FFA Membership</vt:lpstr>
      <vt:lpstr>Serving as an Officer</vt:lpstr>
      <vt:lpstr>Officer Roles</vt:lpstr>
      <vt:lpstr>Officer Roles</vt:lpstr>
      <vt:lpstr>Officer Roles</vt:lpstr>
      <vt:lpstr>Officer Roles</vt:lpstr>
      <vt:lpstr>State Officers</vt:lpstr>
      <vt:lpstr>National Officers</vt:lpstr>
      <vt:lpstr>FFA Salute: The Pledge of Allegiance</vt:lpstr>
      <vt:lpstr>Leadership Conferences</vt:lpstr>
      <vt:lpstr>FFA Conventions</vt:lpstr>
      <vt:lpstr>FFA Camp</vt:lpstr>
      <vt:lpstr>Greenhand FFA Degree</vt:lpstr>
      <vt:lpstr>Greenhand FFA Degree</vt:lpstr>
      <vt:lpstr>Chapter FFA Degree</vt:lpstr>
      <vt:lpstr>Chapter FFA Degree</vt:lpstr>
      <vt:lpstr>State FFA Degree</vt:lpstr>
      <vt:lpstr>American FFA Degree</vt:lpstr>
      <vt:lpstr>Opening Ceremony: “All in Unison”</vt:lpstr>
      <vt:lpstr>Important Events</vt:lpstr>
      <vt:lpstr>Important Events</vt:lpstr>
      <vt:lpstr>Important Events</vt:lpstr>
      <vt:lpstr>1928- Continued</vt:lpstr>
      <vt:lpstr>1928- Continued</vt:lpstr>
      <vt:lpstr>1928- Continued</vt:lpstr>
      <vt:lpstr>1929</vt:lpstr>
      <vt:lpstr>1929- Continued</vt:lpstr>
      <vt:lpstr>PowerPoint Presentation</vt:lpstr>
      <vt:lpstr>Important Events</vt:lpstr>
      <vt:lpstr>NFA</vt:lpstr>
      <vt:lpstr>PowerPoint Presentation</vt:lpstr>
      <vt:lpstr>Important Events</vt:lpstr>
      <vt:lpstr>Important Events</vt:lpstr>
      <vt:lpstr>Important Events</vt:lpstr>
      <vt:lpstr>Important Events</vt:lpstr>
      <vt:lpstr>Important Events</vt:lpstr>
      <vt:lpstr>Important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Agricultural Education and FFA</dc:title>
  <dc:creator>Jennifer</dc:creator>
  <cp:lastModifiedBy>Zachary R. Carscaddon</cp:lastModifiedBy>
  <cp:revision>127</cp:revision>
  <dcterms:created xsi:type="dcterms:W3CDTF">2008-01-06T02:08:37Z</dcterms:created>
  <dcterms:modified xsi:type="dcterms:W3CDTF">2013-09-05T13:38:11Z</dcterms:modified>
</cp:coreProperties>
</file>