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12" r:id="rId1"/>
    <p:sldMasterId id="2147483838" r:id="rId2"/>
  </p:sldMasterIdLst>
  <p:notesMasterIdLst>
    <p:notesMasterId r:id="rId52"/>
  </p:notesMasterIdLst>
  <p:handoutMasterIdLst>
    <p:handoutMasterId r:id="rId53"/>
  </p:handoutMasterIdLst>
  <p:sldIdLst>
    <p:sldId id="256" r:id="rId3"/>
    <p:sldId id="329" r:id="rId4"/>
    <p:sldId id="316" r:id="rId5"/>
    <p:sldId id="327" r:id="rId6"/>
    <p:sldId id="328" r:id="rId7"/>
    <p:sldId id="317" r:id="rId8"/>
    <p:sldId id="319" r:id="rId9"/>
    <p:sldId id="309" r:id="rId10"/>
    <p:sldId id="302" r:id="rId11"/>
    <p:sldId id="300" r:id="rId12"/>
    <p:sldId id="285" r:id="rId13"/>
    <p:sldId id="257" r:id="rId14"/>
    <p:sldId id="299" r:id="rId15"/>
    <p:sldId id="258" r:id="rId16"/>
    <p:sldId id="259" r:id="rId17"/>
    <p:sldId id="260" r:id="rId18"/>
    <p:sldId id="261" r:id="rId19"/>
    <p:sldId id="330" r:id="rId20"/>
    <p:sldId id="286" r:id="rId21"/>
    <p:sldId id="287" r:id="rId22"/>
    <p:sldId id="331" r:id="rId23"/>
    <p:sldId id="288" r:id="rId24"/>
    <p:sldId id="263" r:id="rId25"/>
    <p:sldId id="264" r:id="rId26"/>
    <p:sldId id="265" r:id="rId27"/>
    <p:sldId id="266" r:id="rId28"/>
    <p:sldId id="267" r:id="rId29"/>
    <p:sldId id="268" r:id="rId30"/>
    <p:sldId id="269" r:id="rId31"/>
    <p:sldId id="270" r:id="rId32"/>
    <p:sldId id="271" r:id="rId33"/>
    <p:sldId id="279" r:id="rId34"/>
    <p:sldId id="280" r:id="rId35"/>
    <p:sldId id="289" r:id="rId36"/>
    <p:sldId id="290" r:id="rId37"/>
    <p:sldId id="291" r:id="rId38"/>
    <p:sldId id="292" r:id="rId39"/>
    <p:sldId id="293" r:id="rId40"/>
    <p:sldId id="295" r:id="rId41"/>
    <p:sldId id="272" r:id="rId42"/>
    <p:sldId id="304" r:id="rId43"/>
    <p:sldId id="273" r:id="rId44"/>
    <p:sldId id="274" r:id="rId45"/>
    <p:sldId id="276" r:id="rId46"/>
    <p:sldId id="275" r:id="rId47"/>
    <p:sldId id="277" r:id="rId48"/>
    <p:sldId id="278" r:id="rId49"/>
    <p:sldId id="282" r:id="rId50"/>
    <p:sldId id="281" r:id="rId51"/>
  </p:sldIdLst>
  <p:sldSz cx="9144000" cy="6858000" type="screen4x3"/>
  <p:notesSz cx="7010400" cy="9296400"/>
  <p:defaultTextStyle>
    <a:defPPr>
      <a:defRPr lang="en-US"/>
    </a:defPPr>
    <a:lvl1pPr algn="l" rtl="0" fontAlgn="base">
      <a:spcBef>
        <a:spcPct val="0"/>
      </a:spcBef>
      <a:spcAft>
        <a:spcPct val="0"/>
      </a:spcAft>
      <a:defRPr kumimoji="1" sz="2400" kern="1200">
        <a:solidFill>
          <a:schemeClr val="tx1"/>
        </a:solidFill>
        <a:latin typeface="Arial Narrow" pitchFamily="34" charset="0"/>
        <a:ea typeface="+mn-ea"/>
        <a:cs typeface="+mn-cs"/>
      </a:defRPr>
    </a:lvl1pPr>
    <a:lvl2pPr marL="457200" algn="l" rtl="0" fontAlgn="base">
      <a:spcBef>
        <a:spcPct val="0"/>
      </a:spcBef>
      <a:spcAft>
        <a:spcPct val="0"/>
      </a:spcAft>
      <a:defRPr kumimoji="1" sz="2400" kern="1200">
        <a:solidFill>
          <a:schemeClr val="tx1"/>
        </a:solidFill>
        <a:latin typeface="Arial Narrow" pitchFamily="34" charset="0"/>
        <a:ea typeface="+mn-ea"/>
        <a:cs typeface="+mn-cs"/>
      </a:defRPr>
    </a:lvl2pPr>
    <a:lvl3pPr marL="914400" algn="l" rtl="0" fontAlgn="base">
      <a:spcBef>
        <a:spcPct val="0"/>
      </a:spcBef>
      <a:spcAft>
        <a:spcPct val="0"/>
      </a:spcAft>
      <a:defRPr kumimoji="1" sz="2400" kern="1200">
        <a:solidFill>
          <a:schemeClr val="tx1"/>
        </a:solidFill>
        <a:latin typeface="Arial Narrow" pitchFamily="34" charset="0"/>
        <a:ea typeface="+mn-ea"/>
        <a:cs typeface="+mn-cs"/>
      </a:defRPr>
    </a:lvl3pPr>
    <a:lvl4pPr marL="1371600" algn="l" rtl="0" fontAlgn="base">
      <a:spcBef>
        <a:spcPct val="0"/>
      </a:spcBef>
      <a:spcAft>
        <a:spcPct val="0"/>
      </a:spcAft>
      <a:defRPr kumimoji="1" sz="2400" kern="1200">
        <a:solidFill>
          <a:schemeClr val="tx1"/>
        </a:solidFill>
        <a:latin typeface="Arial Narrow" pitchFamily="34" charset="0"/>
        <a:ea typeface="+mn-ea"/>
        <a:cs typeface="+mn-cs"/>
      </a:defRPr>
    </a:lvl4pPr>
    <a:lvl5pPr marL="1828800" algn="l" rtl="0" fontAlgn="base">
      <a:spcBef>
        <a:spcPct val="0"/>
      </a:spcBef>
      <a:spcAft>
        <a:spcPct val="0"/>
      </a:spcAft>
      <a:defRPr kumimoji="1" sz="2400" kern="1200">
        <a:solidFill>
          <a:schemeClr val="tx1"/>
        </a:solidFill>
        <a:latin typeface="Arial Narrow" pitchFamily="34" charset="0"/>
        <a:ea typeface="+mn-ea"/>
        <a:cs typeface="+mn-cs"/>
      </a:defRPr>
    </a:lvl5pPr>
    <a:lvl6pPr marL="2286000" algn="l" defTabSz="914400" rtl="0" eaLnBrk="1" latinLnBrk="0" hangingPunct="1">
      <a:defRPr kumimoji="1" sz="2400" kern="1200">
        <a:solidFill>
          <a:schemeClr val="tx1"/>
        </a:solidFill>
        <a:latin typeface="Arial Narrow" pitchFamily="34" charset="0"/>
        <a:ea typeface="+mn-ea"/>
        <a:cs typeface="+mn-cs"/>
      </a:defRPr>
    </a:lvl6pPr>
    <a:lvl7pPr marL="2743200" algn="l" defTabSz="914400" rtl="0" eaLnBrk="1" latinLnBrk="0" hangingPunct="1">
      <a:defRPr kumimoji="1" sz="2400" kern="1200">
        <a:solidFill>
          <a:schemeClr val="tx1"/>
        </a:solidFill>
        <a:latin typeface="Arial Narrow" pitchFamily="34" charset="0"/>
        <a:ea typeface="+mn-ea"/>
        <a:cs typeface="+mn-cs"/>
      </a:defRPr>
    </a:lvl7pPr>
    <a:lvl8pPr marL="3200400" algn="l" defTabSz="914400" rtl="0" eaLnBrk="1" latinLnBrk="0" hangingPunct="1">
      <a:defRPr kumimoji="1" sz="2400" kern="1200">
        <a:solidFill>
          <a:schemeClr val="tx1"/>
        </a:solidFill>
        <a:latin typeface="Arial Narrow" pitchFamily="34" charset="0"/>
        <a:ea typeface="+mn-ea"/>
        <a:cs typeface="+mn-cs"/>
      </a:defRPr>
    </a:lvl8pPr>
    <a:lvl9pPr marL="3657600" algn="l" defTabSz="914400" rtl="0" eaLnBrk="1" latinLnBrk="0" hangingPunct="1">
      <a:defRPr kumimoji="1" sz="2400"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1CFFB"/>
    <a:srgbClr val="009900"/>
    <a:srgbClr val="CC0000"/>
    <a:srgbClr val="FFFF00"/>
    <a:srgbClr val="F0EFE0"/>
    <a:srgbClr val="1F408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99" autoAdjust="0"/>
    <p:restoredTop sz="91439" autoAdjust="0"/>
  </p:normalViewPr>
  <p:slideViewPr>
    <p:cSldViewPr>
      <p:cViewPr varScale="1">
        <p:scale>
          <a:sx n="63" d="100"/>
          <a:sy n="63" d="100"/>
        </p:scale>
        <p:origin x="-96"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688"/>
    </p:cViewPr>
  </p:sorterViewPr>
  <p:notesViewPr>
    <p:cSldViewPr>
      <p:cViewPr varScale="1">
        <p:scale>
          <a:sx n="58" d="100"/>
          <a:sy n="58" d="100"/>
        </p:scale>
        <p:origin x="-181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lvl1pPr>
              <a:defRPr kumimoji="0" sz="1200"/>
            </a:lvl1pPr>
          </a:lstStyle>
          <a:p>
            <a:endParaRPr lang="en-US"/>
          </a:p>
        </p:txBody>
      </p:sp>
      <p:sp>
        <p:nvSpPr>
          <p:cNvPr id="595971" name="Rectangle 3"/>
          <p:cNvSpPr>
            <a:spLocks noGrp="1" noChangeArrowheads="1"/>
          </p:cNvSpPr>
          <p:nvPr>
            <p:ph type="dt" sz="quarter" idx="1"/>
          </p:nvPr>
        </p:nvSpPr>
        <p:spPr bwMode="auto">
          <a:xfrm>
            <a:off x="3962400" y="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lvl1pPr algn="r">
              <a:defRPr kumimoji="0" sz="1200"/>
            </a:lvl1pPr>
          </a:lstStyle>
          <a:p>
            <a:endParaRPr lang="en-US"/>
          </a:p>
        </p:txBody>
      </p:sp>
      <p:sp>
        <p:nvSpPr>
          <p:cNvPr id="595972" name="Rectangle 4"/>
          <p:cNvSpPr>
            <a:spLocks noGrp="1" noChangeArrowheads="1"/>
          </p:cNvSpPr>
          <p:nvPr>
            <p:ph type="ftr" sz="quarter" idx="2"/>
          </p:nvPr>
        </p:nvSpPr>
        <p:spPr bwMode="auto">
          <a:xfrm>
            <a:off x="0" y="88392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defRPr kumimoji="0" sz="1200"/>
            </a:lvl1pPr>
          </a:lstStyle>
          <a:p>
            <a:endParaRPr lang="en-US"/>
          </a:p>
        </p:txBody>
      </p:sp>
      <p:sp>
        <p:nvSpPr>
          <p:cNvPr id="595973" name="Rectangle 5"/>
          <p:cNvSpPr>
            <a:spLocks noGrp="1" noChangeArrowheads="1"/>
          </p:cNvSpPr>
          <p:nvPr>
            <p:ph type="sldNum" sz="quarter" idx="3"/>
          </p:nvPr>
        </p:nvSpPr>
        <p:spPr bwMode="auto">
          <a:xfrm>
            <a:off x="3962400" y="88392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kumimoji="0" sz="1200"/>
            </a:lvl1pPr>
          </a:lstStyle>
          <a:p>
            <a:fld id="{187513F7-0929-440B-9DE8-780A4A6A908B}" type="slidenum">
              <a:rPr lang="en-US"/>
              <a:pPr/>
              <a:t>‹#›</a:t>
            </a:fld>
            <a:endParaRPr lang="en-US"/>
          </a:p>
        </p:txBody>
      </p:sp>
    </p:spTree>
    <p:extLst>
      <p:ext uri="{BB962C8B-B14F-4D97-AF65-F5344CB8AC3E}">
        <p14:creationId xmlns:p14="http://schemas.microsoft.com/office/powerpoint/2010/main" val="18979082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F1C3ADB-7649-4925-BC2B-3764BB46825F}" type="datetimeFigureOut">
              <a:rPr lang="en-US" smtClean="0"/>
              <a:pPr/>
              <a:t>10/30/2013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238309A4-CDB7-4DAB-BAC9-F4E4EB409AA2}" type="slidenum">
              <a:rPr lang="en-US" smtClean="0"/>
              <a:pPr/>
              <a:t>‹#›</a:t>
            </a:fld>
            <a:endParaRPr lang="en-US"/>
          </a:p>
        </p:txBody>
      </p:sp>
    </p:spTree>
    <p:extLst>
      <p:ext uri="{BB962C8B-B14F-4D97-AF65-F5344CB8AC3E}">
        <p14:creationId xmlns:p14="http://schemas.microsoft.com/office/powerpoint/2010/main" val="1219605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youtube.com/watch?v=uXozoTyeNug&amp;list=PL7B61381EE0438243"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24, 4, 8. </a:t>
            </a:r>
            <a:r>
              <a:rPr lang="en-US" smtClean="0"/>
              <a:t>total = 36</a:t>
            </a:r>
            <a:endParaRPr lang="en-US"/>
          </a:p>
        </p:txBody>
      </p:sp>
      <p:sp>
        <p:nvSpPr>
          <p:cNvPr id="4" name="Slide Number Placeholder 3"/>
          <p:cNvSpPr>
            <a:spLocks noGrp="1"/>
          </p:cNvSpPr>
          <p:nvPr>
            <p:ph type="sldNum" sz="quarter" idx="10"/>
          </p:nvPr>
        </p:nvSpPr>
        <p:spPr/>
        <p:txBody>
          <a:bodyPr/>
          <a:lstStyle/>
          <a:p>
            <a:fld id="{238309A4-CDB7-4DAB-BAC9-F4E4EB409AA2}" type="slidenum">
              <a:rPr lang="en-US" smtClean="0"/>
              <a:pPr/>
              <a:t>2</a:t>
            </a:fld>
            <a:endParaRPr lang="en-US"/>
          </a:p>
        </p:txBody>
      </p:sp>
    </p:spTree>
    <p:extLst>
      <p:ext uri="{BB962C8B-B14F-4D97-AF65-F5344CB8AC3E}">
        <p14:creationId xmlns:p14="http://schemas.microsoft.com/office/powerpoint/2010/main" val="1652922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http://www.youtube.com/watch?v=3C6js5JtCIQ Safety</a:t>
            </a:r>
            <a:r>
              <a:rPr lang="en-US" baseline="0" dirty="0" smtClean="0"/>
              <a:t> Video</a:t>
            </a:r>
            <a:endParaRPr lang="en-US" dirty="0"/>
          </a:p>
        </p:txBody>
      </p:sp>
      <p:sp>
        <p:nvSpPr>
          <p:cNvPr id="4" name="Slide Number Placeholder 3"/>
          <p:cNvSpPr>
            <a:spLocks noGrp="1"/>
          </p:cNvSpPr>
          <p:nvPr>
            <p:ph type="sldNum" sz="quarter" idx="10"/>
          </p:nvPr>
        </p:nvSpPr>
        <p:spPr/>
        <p:txBody>
          <a:bodyPr/>
          <a:lstStyle/>
          <a:p>
            <a:fld id="{238309A4-CDB7-4DAB-BAC9-F4E4EB409AA2}" type="slidenum">
              <a:rPr lang="en-US" smtClean="0"/>
              <a:pPr/>
              <a:t>4</a:t>
            </a:fld>
            <a:endParaRPr lang="en-US"/>
          </a:p>
        </p:txBody>
      </p:sp>
    </p:spTree>
    <p:extLst>
      <p:ext uri="{BB962C8B-B14F-4D97-AF65-F5344CB8AC3E}">
        <p14:creationId xmlns:p14="http://schemas.microsoft.com/office/powerpoint/2010/main" val="2561777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http://www.youtube.com/watch?v=gD3eyWRkixE</a:t>
            </a:r>
            <a:endParaRPr lang="en-US" dirty="0"/>
          </a:p>
        </p:txBody>
      </p:sp>
      <p:sp>
        <p:nvSpPr>
          <p:cNvPr id="4" name="Slide Number Placeholder 3"/>
          <p:cNvSpPr>
            <a:spLocks noGrp="1"/>
          </p:cNvSpPr>
          <p:nvPr>
            <p:ph type="sldNum" sz="quarter" idx="10"/>
          </p:nvPr>
        </p:nvSpPr>
        <p:spPr/>
        <p:txBody>
          <a:bodyPr/>
          <a:lstStyle/>
          <a:p>
            <a:fld id="{238309A4-CDB7-4DAB-BAC9-F4E4EB409AA2}" type="slidenum">
              <a:rPr lang="en-US" smtClean="0"/>
              <a:pPr/>
              <a:t>5</a:t>
            </a:fld>
            <a:endParaRPr lang="en-US"/>
          </a:p>
        </p:txBody>
      </p:sp>
    </p:spTree>
    <p:extLst>
      <p:ext uri="{BB962C8B-B14F-4D97-AF65-F5344CB8AC3E}">
        <p14:creationId xmlns:p14="http://schemas.microsoft.com/office/powerpoint/2010/main" val="1911008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http://www.youtube.com/watch?v=uXozoTyeNug&amp;list=PL7B61381EE0438243</a:t>
            </a:r>
            <a:endParaRPr lang="en-US" dirty="0" smtClean="0"/>
          </a:p>
          <a:p>
            <a:r>
              <a:rPr lang="en-US" dirty="0" smtClean="0"/>
              <a:t>Civil Engineer </a:t>
            </a:r>
            <a:endParaRPr lang="en-US" dirty="0"/>
          </a:p>
        </p:txBody>
      </p:sp>
      <p:sp>
        <p:nvSpPr>
          <p:cNvPr id="4" name="Slide Number Placeholder 3"/>
          <p:cNvSpPr>
            <a:spLocks noGrp="1"/>
          </p:cNvSpPr>
          <p:nvPr>
            <p:ph type="sldNum" sz="quarter" idx="10"/>
          </p:nvPr>
        </p:nvSpPr>
        <p:spPr/>
        <p:txBody>
          <a:bodyPr/>
          <a:lstStyle/>
          <a:p>
            <a:fld id="{238309A4-CDB7-4DAB-BAC9-F4E4EB409AA2}" type="slidenum">
              <a:rPr lang="en-US" smtClean="0"/>
              <a:pPr/>
              <a:t>10</a:t>
            </a:fld>
            <a:endParaRPr lang="en-US"/>
          </a:p>
        </p:txBody>
      </p:sp>
    </p:spTree>
    <p:extLst>
      <p:ext uri="{BB962C8B-B14F-4D97-AF65-F5344CB8AC3E}">
        <p14:creationId xmlns:p14="http://schemas.microsoft.com/office/powerpoint/2010/main" val="35042326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37604" name="Freeform 4"/>
          <p:cNvSpPr>
            <a:spLocks/>
          </p:cNvSpPr>
          <p:nvPr/>
        </p:nvSpPr>
        <p:spPr bwMode="hidden">
          <a:xfrm>
            <a:off x="-11113" y="1836738"/>
            <a:ext cx="2268538" cy="2709862"/>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7605" name="Freeform 5"/>
          <p:cNvSpPr>
            <a:spLocks/>
          </p:cNvSpPr>
          <p:nvPr/>
        </p:nvSpPr>
        <p:spPr bwMode="hidden">
          <a:xfrm>
            <a:off x="107950" y="15875"/>
            <a:ext cx="838200" cy="787400"/>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7606" name="Freeform 6"/>
          <p:cNvSpPr>
            <a:spLocks/>
          </p:cNvSpPr>
          <p:nvPr/>
        </p:nvSpPr>
        <p:spPr bwMode="hidden">
          <a:xfrm>
            <a:off x="1192213" y="354013"/>
            <a:ext cx="2266950" cy="227012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7607" name="Freeform 7"/>
          <p:cNvSpPr>
            <a:spLocks/>
          </p:cNvSpPr>
          <p:nvPr/>
        </p:nvSpPr>
        <p:spPr bwMode="hidden">
          <a:xfrm>
            <a:off x="2532063" y="1270000"/>
            <a:ext cx="3670300" cy="3671888"/>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7608" name="Freeform 8"/>
          <p:cNvSpPr>
            <a:spLocks/>
          </p:cNvSpPr>
          <p:nvPr/>
        </p:nvSpPr>
        <p:spPr bwMode="hidden">
          <a:xfrm>
            <a:off x="3175" y="4797425"/>
            <a:ext cx="3417888" cy="2097088"/>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7609" name="Freeform 9"/>
          <p:cNvSpPr>
            <a:spLocks/>
          </p:cNvSpPr>
          <p:nvPr/>
        </p:nvSpPr>
        <p:spPr bwMode="hidden">
          <a:xfrm>
            <a:off x="4494213" y="4425950"/>
            <a:ext cx="2263775" cy="226377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7610" name="Freeform 10"/>
          <p:cNvSpPr>
            <a:spLocks/>
          </p:cNvSpPr>
          <p:nvPr/>
        </p:nvSpPr>
        <p:spPr bwMode="hidden">
          <a:xfrm>
            <a:off x="5646738" y="487363"/>
            <a:ext cx="2928937" cy="293052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7611" name="Freeform 11"/>
          <p:cNvSpPr>
            <a:spLocks/>
          </p:cNvSpPr>
          <p:nvPr/>
        </p:nvSpPr>
        <p:spPr bwMode="hidden">
          <a:xfrm>
            <a:off x="7146925" y="2555875"/>
            <a:ext cx="2008188" cy="3997325"/>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7612" name="Freeform 12"/>
          <p:cNvSpPr>
            <a:spLocks/>
          </p:cNvSpPr>
          <p:nvPr/>
        </p:nvSpPr>
        <p:spPr bwMode="hidden">
          <a:xfrm rot="-5400000">
            <a:off x="3977481" y="-853281"/>
            <a:ext cx="1722438" cy="3429000"/>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537613" name="Picture 13" descr="C:\My Documents\bits\Facbanna.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invGray">
          <a:xfrm>
            <a:off x="3175" y="-3175"/>
            <a:ext cx="803275" cy="6858000"/>
          </a:xfrm>
          <a:prstGeom prst="rect">
            <a:avLst/>
          </a:prstGeom>
          <a:noFill/>
          <a:extLst>
            <a:ext uri="{909E8E84-426E-40DD-AFC4-6F175D3DCCD1}">
              <a14:hiddenFill xmlns:a14="http://schemas.microsoft.com/office/drawing/2010/main">
                <a:solidFill>
                  <a:srgbClr val="FFFFFF"/>
                </a:solidFill>
              </a14:hiddenFill>
            </a:ext>
          </a:extLst>
        </p:spPr>
      </p:pic>
      <p:sp>
        <p:nvSpPr>
          <p:cNvPr id="537614" name="Rectangle 14"/>
          <p:cNvSpPr>
            <a:spLocks noGrp="1" noChangeArrowheads="1"/>
          </p:cNvSpPr>
          <p:nvPr>
            <p:ph type="ctrTitle"/>
          </p:nvPr>
        </p:nvSpPr>
        <p:spPr>
          <a:xfrm>
            <a:off x="1143000" y="2286000"/>
            <a:ext cx="7772400" cy="1143000"/>
          </a:xfrm>
        </p:spPr>
        <p:txBody>
          <a:bodyPr/>
          <a:lstStyle>
            <a:lvl1pPr>
              <a:defRPr/>
            </a:lvl1pPr>
          </a:lstStyle>
          <a:p>
            <a:pPr lvl="0"/>
            <a:r>
              <a:rPr lang="en-US" noProof="0" smtClean="0"/>
              <a:t>Click to edit Master title style</a:t>
            </a:r>
          </a:p>
        </p:txBody>
      </p:sp>
      <p:sp>
        <p:nvSpPr>
          <p:cNvPr id="537615" name="Rectangle 15"/>
          <p:cNvSpPr>
            <a:spLocks noGrp="1" noChangeArrowheads="1"/>
          </p:cNvSpPr>
          <p:nvPr>
            <p:ph type="subTitle" idx="1"/>
          </p:nvPr>
        </p:nvSpPr>
        <p:spPr>
          <a:xfrm>
            <a:off x="2133600" y="4114800"/>
            <a:ext cx="6400800" cy="1752600"/>
          </a:xfrm>
        </p:spPr>
        <p:txBody>
          <a:bodyPr/>
          <a:lstStyle>
            <a:lvl1pPr marL="0" indent="0">
              <a:buFont typeface="Wingdings" pitchFamily="2" charset="2"/>
              <a:buNone/>
              <a:defRPr/>
            </a:lvl1pPr>
          </a:lstStyle>
          <a:p>
            <a:pPr lvl="0"/>
            <a:r>
              <a:rPr lang="en-US" noProof="0" smtClean="0"/>
              <a:t>Click to edit Master subtitle style</a:t>
            </a:r>
          </a:p>
        </p:txBody>
      </p:sp>
      <p:sp>
        <p:nvSpPr>
          <p:cNvPr id="537616" name="Rectangle 16"/>
          <p:cNvSpPr>
            <a:spLocks noGrp="1" noChangeArrowheads="1"/>
          </p:cNvSpPr>
          <p:nvPr>
            <p:ph type="dt" sz="half" idx="2"/>
          </p:nvPr>
        </p:nvSpPr>
        <p:spPr>
          <a:xfrm>
            <a:off x="1143000" y="6248400"/>
            <a:ext cx="1905000" cy="457200"/>
          </a:xfrm>
        </p:spPr>
        <p:txBody>
          <a:bodyPr/>
          <a:lstStyle>
            <a:lvl1pPr>
              <a:defRPr/>
            </a:lvl1pPr>
          </a:lstStyle>
          <a:p>
            <a:endParaRPr lang="en-US"/>
          </a:p>
        </p:txBody>
      </p:sp>
      <p:sp>
        <p:nvSpPr>
          <p:cNvPr id="537617" name="Rectangle 17"/>
          <p:cNvSpPr>
            <a:spLocks noGrp="1" noChangeArrowheads="1"/>
          </p:cNvSpPr>
          <p:nvPr>
            <p:ph type="ftr" sz="quarter" idx="3"/>
          </p:nvPr>
        </p:nvSpPr>
        <p:spPr>
          <a:xfrm>
            <a:off x="3581400" y="6248400"/>
            <a:ext cx="2895600" cy="457200"/>
          </a:xfrm>
        </p:spPr>
        <p:txBody>
          <a:bodyPr/>
          <a:lstStyle>
            <a:lvl1pPr>
              <a:defRPr/>
            </a:lvl1pPr>
          </a:lstStyle>
          <a:p>
            <a:endParaRPr lang="en-US"/>
          </a:p>
        </p:txBody>
      </p:sp>
      <p:sp>
        <p:nvSpPr>
          <p:cNvPr id="537618" name="Rectangle 18"/>
          <p:cNvSpPr>
            <a:spLocks noGrp="1" noChangeArrowheads="1"/>
          </p:cNvSpPr>
          <p:nvPr>
            <p:ph type="sldNum" sz="quarter" idx="4"/>
          </p:nvPr>
        </p:nvSpPr>
        <p:spPr>
          <a:xfrm>
            <a:off x="7010400" y="6248400"/>
            <a:ext cx="1905000" cy="457200"/>
          </a:xfrm>
        </p:spPr>
        <p:txBody>
          <a:bodyPr/>
          <a:lstStyle>
            <a:lvl1pPr>
              <a:defRPr/>
            </a:lvl1pPr>
          </a:lstStyle>
          <a:p>
            <a:fld id="{17E8A8B1-D41B-474F-AB2A-AF5C5622A3E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AFCA0D-DFD0-4F8C-B22D-16B286BBC37E}" type="slidenum">
              <a:rPr lang="en-US"/>
              <a:pPr/>
              <a:t>‹#›</a:t>
            </a:fld>
            <a:endParaRPr lang="en-US"/>
          </a:p>
        </p:txBody>
      </p:sp>
    </p:spTree>
    <p:extLst>
      <p:ext uri="{BB962C8B-B14F-4D97-AF65-F5344CB8AC3E}">
        <p14:creationId xmlns:p14="http://schemas.microsoft.com/office/powerpoint/2010/main" val="1830852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048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4ABD7A6-49F0-4BB6-8AE6-37CBB036398E}" type="slidenum">
              <a:rPr lang="en-US"/>
              <a:pPr/>
              <a:t>‹#›</a:t>
            </a:fld>
            <a:endParaRPr lang="en-US"/>
          </a:p>
        </p:txBody>
      </p:sp>
    </p:spTree>
    <p:extLst>
      <p:ext uri="{BB962C8B-B14F-4D97-AF65-F5344CB8AC3E}">
        <p14:creationId xmlns:p14="http://schemas.microsoft.com/office/powerpoint/2010/main" val="659640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7920C55-13E0-46CD-B65B-447AAF3062E7}" type="datetimeFigureOut">
              <a:rPr lang="en-US">
                <a:solidFill>
                  <a:prstClr val="black">
                    <a:tint val="75000"/>
                  </a:prstClr>
                </a:solidFill>
              </a:rPr>
              <a:pPr>
                <a:defRPr/>
              </a:pPr>
              <a:t>10/30/2013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499C1F1-E920-4F75-89C1-7E10453E79C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32618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0BF65E8-2EC3-4307-AF03-631BB01B5C1B}" type="datetimeFigureOut">
              <a:rPr lang="en-US">
                <a:solidFill>
                  <a:prstClr val="black">
                    <a:tint val="75000"/>
                  </a:prstClr>
                </a:solidFill>
              </a:rPr>
              <a:pPr>
                <a:defRPr/>
              </a:pPr>
              <a:t>10/30/2013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FA228DF-738C-4F67-B047-2D3E3AC0EB2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17693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6C96724-C76D-4903-9951-D49451929C26}" type="datetimeFigureOut">
              <a:rPr lang="en-US">
                <a:solidFill>
                  <a:prstClr val="black">
                    <a:tint val="75000"/>
                  </a:prstClr>
                </a:solidFill>
              </a:rPr>
              <a:pPr>
                <a:defRPr/>
              </a:pPr>
              <a:t>10/30/2013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902BD46-C6B1-40A5-8DF3-F899A5F6C65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920127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BFD506C-4553-4D7A-B862-8F40897D1968}" type="datetimeFigureOut">
              <a:rPr lang="en-US">
                <a:solidFill>
                  <a:prstClr val="black">
                    <a:tint val="75000"/>
                  </a:prstClr>
                </a:solidFill>
              </a:rPr>
              <a:pPr>
                <a:defRPr/>
              </a:pPr>
              <a:t>10/30/2013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7596F82-EB4E-4DF0-98F7-9247ACFF63C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251874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89F4864-E2E8-4875-830E-267EB687EB22}" type="datetimeFigureOut">
              <a:rPr lang="en-US">
                <a:solidFill>
                  <a:prstClr val="black">
                    <a:tint val="75000"/>
                  </a:prstClr>
                </a:solidFill>
              </a:rPr>
              <a:pPr>
                <a:defRPr/>
              </a:pPr>
              <a:t>10/30/2013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6F33B07B-3E67-43B0-83CF-EC0125FFF63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539674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AF7293D-BE59-420B-8542-999F236FA73A}" type="datetimeFigureOut">
              <a:rPr lang="en-US">
                <a:solidFill>
                  <a:prstClr val="black">
                    <a:tint val="75000"/>
                  </a:prstClr>
                </a:solidFill>
              </a:rPr>
              <a:pPr>
                <a:defRPr/>
              </a:pPr>
              <a:t>10/30/2013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AD3DABA-8E7B-4369-9D3E-B48B4A1B2F9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226717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F56F35A-C711-4F4E-83B4-FFD786724D43}" type="datetimeFigureOut">
              <a:rPr lang="en-US">
                <a:solidFill>
                  <a:prstClr val="black">
                    <a:tint val="75000"/>
                  </a:prstClr>
                </a:solidFill>
              </a:rPr>
              <a:pPr>
                <a:defRPr/>
              </a:pPr>
              <a:t>10/30/2013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F082AEB-28EC-4F08-840A-D26A4A787F3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718419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C122AEB-F627-47EF-B497-BD3641635BAD}" type="datetimeFigureOut">
              <a:rPr lang="en-US">
                <a:solidFill>
                  <a:prstClr val="black">
                    <a:tint val="75000"/>
                  </a:prstClr>
                </a:solidFill>
              </a:rPr>
              <a:pPr>
                <a:defRPr/>
              </a:pPr>
              <a:t>10/30/2013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D83BAE7-7A1D-424E-A0EC-8410319C26B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36161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0B67AF3-B15A-49FD-9766-D5AD3545F9E8}" type="slidenum">
              <a:rPr lang="en-US"/>
              <a:pPr/>
              <a:t>‹#›</a:t>
            </a:fld>
            <a:endParaRPr lang="en-US"/>
          </a:p>
        </p:txBody>
      </p:sp>
    </p:spTree>
    <p:extLst>
      <p:ext uri="{BB962C8B-B14F-4D97-AF65-F5344CB8AC3E}">
        <p14:creationId xmlns:p14="http://schemas.microsoft.com/office/powerpoint/2010/main" val="39597280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EB82385-FD90-48B4-BDF9-340952038AB5}" type="datetimeFigureOut">
              <a:rPr lang="en-US">
                <a:solidFill>
                  <a:prstClr val="black">
                    <a:tint val="75000"/>
                  </a:prstClr>
                </a:solidFill>
              </a:rPr>
              <a:pPr>
                <a:defRPr/>
              </a:pPr>
              <a:t>10/30/2013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883E089-47EE-4888-B765-F8DEFF3D4A4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917820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E3EB368-1A87-4D41-9D3A-B904EEDC21EC}" type="datetimeFigureOut">
              <a:rPr lang="en-US">
                <a:solidFill>
                  <a:prstClr val="black">
                    <a:tint val="75000"/>
                  </a:prstClr>
                </a:solidFill>
              </a:rPr>
              <a:pPr>
                <a:defRPr/>
              </a:pPr>
              <a:t>10/30/2013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4170DCA-9392-44BD-96B8-73EC741A4D0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732749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47245A-E88B-4EE5-8742-C9244017ED30}" type="datetimeFigureOut">
              <a:rPr lang="en-US">
                <a:solidFill>
                  <a:prstClr val="black">
                    <a:tint val="75000"/>
                  </a:prstClr>
                </a:solidFill>
              </a:rPr>
              <a:pPr>
                <a:defRPr/>
              </a:pPr>
              <a:t>10/30/2013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402F574-6D72-4EB4-B044-6D1A8963402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94658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BA3EF2-FE77-4309-8577-F0CA84EE7748}" type="slidenum">
              <a:rPr lang="en-US"/>
              <a:pPr/>
              <a:t>‹#›</a:t>
            </a:fld>
            <a:endParaRPr lang="en-US"/>
          </a:p>
        </p:txBody>
      </p:sp>
    </p:spTree>
    <p:extLst>
      <p:ext uri="{BB962C8B-B14F-4D97-AF65-F5344CB8AC3E}">
        <p14:creationId xmlns:p14="http://schemas.microsoft.com/office/powerpoint/2010/main" val="1963101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52AF52E-1BF8-43A1-AA25-DB99A85F6A6A}" type="slidenum">
              <a:rPr lang="en-US"/>
              <a:pPr/>
              <a:t>‹#›</a:t>
            </a:fld>
            <a:endParaRPr lang="en-US"/>
          </a:p>
        </p:txBody>
      </p:sp>
    </p:spTree>
    <p:extLst>
      <p:ext uri="{BB962C8B-B14F-4D97-AF65-F5344CB8AC3E}">
        <p14:creationId xmlns:p14="http://schemas.microsoft.com/office/powerpoint/2010/main" val="4042533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7DA22EA-4E97-40E2-9406-42C4B469D258}" type="slidenum">
              <a:rPr lang="en-US"/>
              <a:pPr/>
              <a:t>‹#›</a:t>
            </a:fld>
            <a:endParaRPr lang="en-US"/>
          </a:p>
        </p:txBody>
      </p:sp>
    </p:spTree>
    <p:extLst>
      <p:ext uri="{BB962C8B-B14F-4D97-AF65-F5344CB8AC3E}">
        <p14:creationId xmlns:p14="http://schemas.microsoft.com/office/powerpoint/2010/main" val="2356705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C94706A-92D5-4244-92AE-AA69A789B054}" type="slidenum">
              <a:rPr lang="en-US"/>
              <a:pPr/>
              <a:t>‹#›</a:t>
            </a:fld>
            <a:endParaRPr lang="en-US"/>
          </a:p>
        </p:txBody>
      </p:sp>
    </p:spTree>
    <p:extLst>
      <p:ext uri="{BB962C8B-B14F-4D97-AF65-F5344CB8AC3E}">
        <p14:creationId xmlns:p14="http://schemas.microsoft.com/office/powerpoint/2010/main" val="4162543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506202F-952E-4BC4-8CF9-14178FDE210C}" type="slidenum">
              <a:rPr lang="en-US"/>
              <a:pPr/>
              <a:t>‹#›</a:t>
            </a:fld>
            <a:endParaRPr lang="en-US"/>
          </a:p>
        </p:txBody>
      </p:sp>
    </p:spTree>
    <p:extLst>
      <p:ext uri="{BB962C8B-B14F-4D97-AF65-F5344CB8AC3E}">
        <p14:creationId xmlns:p14="http://schemas.microsoft.com/office/powerpoint/2010/main" val="580086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27F6FAB-9E48-4053-934C-5D378B147C54}" type="slidenum">
              <a:rPr lang="en-US"/>
              <a:pPr/>
              <a:t>‹#›</a:t>
            </a:fld>
            <a:endParaRPr lang="en-US"/>
          </a:p>
        </p:txBody>
      </p:sp>
    </p:spTree>
    <p:extLst>
      <p:ext uri="{BB962C8B-B14F-4D97-AF65-F5344CB8AC3E}">
        <p14:creationId xmlns:p14="http://schemas.microsoft.com/office/powerpoint/2010/main" val="3220491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30C27EA-B0A7-42AB-9BB2-53B253402703}" type="slidenum">
              <a:rPr lang="en-US"/>
              <a:pPr/>
              <a:t>‹#›</a:t>
            </a:fld>
            <a:endParaRPr lang="en-US"/>
          </a:p>
        </p:txBody>
      </p:sp>
    </p:spTree>
    <p:extLst>
      <p:ext uri="{BB962C8B-B14F-4D97-AF65-F5344CB8AC3E}">
        <p14:creationId xmlns:p14="http://schemas.microsoft.com/office/powerpoint/2010/main" val="2964499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536580" name="Freeform 4"/>
          <p:cNvSpPr>
            <a:spLocks/>
          </p:cNvSpPr>
          <p:nvPr/>
        </p:nvSpPr>
        <p:spPr bwMode="hidden">
          <a:xfrm>
            <a:off x="-11113" y="1836738"/>
            <a:ext cx="2268538" cy="2709862"/>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6581" name="Freeform 5"/>
          <p:cNvSpPr>
            <a:spLocks/>
          </p:cNvSpPr>
          <p:nvPr/>
        </p:nvSpPr>
        <p:spPr bwMode="hidden">
          <a:xfrm>
            <a:off x="107950" y="15875"/>
            <a:ext cx="838200" cy="787400"/>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6582" name="Freeform 6"/>
          <p:cNvSpPr>
            <a:spLocks/>
          </p:cNvSpPr>
          <p:nvPr/>
        </p:nvSpPr>
        <p:spPr bwMode="hidden">
          <a:xfrm>
            <a:off x="1192213" y="354013"/>
            <a:ext cx="2266950" cy="227012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6583" name="Freeform 7"/>
          <p:cNvSpPr>
            <a:spLocks/>
          </p:cNvSpPr>
          <p:nvPr/>
        </p:nvSpPr>
        <p:spPr bwMode="hidden">
          <a:xfrm>
            <a:off x="2532063" y="1270000"/>
            <a:ext cx="3670300" cy="3671888"/>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6584" name="Freeform 8"/>
          <p:cNvSpPr>
            <a:spLocks/>
          </p:cNvSpPr>
          <p:nvPr/>
        </p:nvSpPr>
        <p:spPr bwMode="hidden">
          <a:xfrm>
            <a:off x="3175" y="4797425"/>
            <a:ext cx="3417888" cy="2097088"/>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6585" name="Freeform 9"/>
          <p:cNvSpPr>
            <a:spLocks/>
          </p:cNvSpPr>
          <p:nvPr/>
        </p:nvSpPr>
        <p:spPr bwMode="hidden">
          <a:xfrm>
            <a:off x="4494213" y="4425950"/>
            <a:ext cx="2263775" cy="226377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6586" name="Freeform 10"/>
          <p:cNvSpPr>
            <a:spLocks/>
          </p:cNvSpPr>
          <p:nvPr/>
        </p:nvSpPr>
        <p:spPr bwMode="hidden">
          <a:xfrm>
            <a:off x="5646738" y="487363"/>
            <a:ext cx="2928937" cy="293052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6587" name="Freeform 11"/>
          <p:cNvSpPr>
            <a:spLocks/>
          </p:cNvSpPr>
          <p:nvPr/>
        </p:nvSpPr>
        <p:spPr bwMode="hidden">
          <a:xfrm>
            <a:off x="7146925" y="2555875"/>
            <a:ext cx="2008188" cy="3997325"/>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536588" name="Picture 12" descr="C:\My Documents\bits\Facbanna.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invGray">
          <a:xfrm>
            <a:off x="3175" y="-3175"/>
            <a:ext cx="803275" cy="6858000"/>
          </a:xfrm>
          <a:prstGeom prst="rect">
            <a:avLst/>
          </a:prstGeom>
          <a:noFill/>
          <a:extLst>
            <a:ext uri="{909E8E84-426E-40DD-AFC4-6F175D3DCCD1}">
              <a14:hiddenFill xmlns:a14="http://schemas.microsoft.com/office/drawing/2010/main">
                <a:solidFill>
                  <a:srgbClr val="FFFFFF"/>
                </a:solidFill>
              </a14:hiddenFill>
            </a:ext>
          </a:extLst>
        </p:spPr>
      </p:pic>
      <p:sp>
        <p:nvSpPr>
          <p:cNvPr id="536589" name="Rectangle 13"/>
          <p:cNvSpPr>
            <a:spLocks noGrp="1" noChangeArrowheads="1"/>
          </p:cNvSpPr>
          <p:nvPr>
            <p:ph type="title"/>
          </p:nvPr>
        </p:nvSpPr>
        <p:spPr bwMode="auto">
          <a:xfrm>
            <a:off x="1066800" y="3048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36590" name="Rectangle 14"/>
          <p:cNvSpPr>
            <a:spLocks noGrp="1" noChangeArrowheads="1"/>
          </p:cNvSpPr>
          <p:nvPr>
            <p:ph type="body" idx="1"/>
          </p:nvPr>
        </p:nvSpPr>
        <p:spPr bwMode="auto">
          <a:xfrm>
            <a:off x="1066800" y="1676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36591" name="Rectangle 15"/>
          <p:cNvSpPr>
            <a:spLocks noGrp="1" noChangeArrowheads="1"/>
          </p:cNvSpPr>
          <p:nvPr>
            <p:ph type="dt" sz="half" idx="2"/>
          </p:nvPr>
        </p:nvSpPr>
        <p:spPr bwMode="auto">
          <a:xfrm>
            <a:off x="1066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400">
                <a:solidFill>
                  <a:schemeClr val="tx2"/>
                </a:solidFill>
                <a:latin typeface="+mn-lt"/>
              </a:defRPr>
            </a:lvl1pPr>
          </a:lstStyle>
          <a:p>
            <a:endParaRPr lang="en-US"/>
          </a:p>
        </p:txBody>
      </p:sp>
      <p:sp>
        <p:nvSpPr>
          <p:cNvPr id="536592" name="Rectangle 16"/>
          <p:cNvSpPr>
            <a:spLocks noGrp="1" noChangeArrowheads="1"/>
          </p:cNvSpPr>
          <p:nvPr>
            <p:ph type="ftr" sz="quarter" idx="3"/>
          </p:nvPr>
        </p:nvSpPr>
        <p:spPr bwMode="auto">
          <a:xfrm>
            <a:off x="35052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400">
                <a:solidFill>
                  <a:schemeClr val="tx2"/>
                </a:solidFill>
                <a:latin typeface="+mn-lt"/>
              </a:defRPr>
            </a:lvl1pPr>
          </a:lstStyle>
          <a:p>
            <a:endParaRPr lang="en-US"/>
          </a:p>
        </p:txBody>
      </p:sp>
      <p:sp>
        <p:nvSpPr>
          <p:cNvPr id="536593" name="Rectangle 17"/>
          <p:cNvSpPr>
            <a:spLocks noGrp="1" noChangeArrowheads="1"/>
          </p:cNvSpPr>
          <p:nvPr>
            <p:ph type="sldNum" sz="quarter" idx="4"/>
          </p:nvPr>
        </p:nvSpPr>
        <p:spPr bwMode="auto">
          <a:xfrm>
            <a:off x="6934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400">
                <a:solidFill>
                  <a:schemeClr val="tx2"/>
                </a:solidFill>
                <a:latin typeface="+mn-lt"/>
              </a:defRPr>
            </a:lvl1pPr>
          </a:lstStyle>
          <a:p>
            <a:fld id="{1ABC494F-20EE-4F16-8738-B78D5D9AFD4F}"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txStyles>
    <p:titleStyle>
      <a:lvl1pPr algn="ctr" rtl="0" fontAlgn="base">
        <a:spcBef>
          <a:spcPct val="0"/>
        </a:spcBef>
        <a:spcAft>
          <a:spcPct val="0"/>
        </a:spcAft>
        <a:defRPr sz="3600">
          <a:solidFill>
            <a:schemeClr val="tx2"/>
          </a:solidFill>
          <a:latin typeface="+mj-lt"/>
          <a:ea typeface="+mj-ea"/>
          <a:cs typeface="+mj-cs"/>
        </a:defRPr>
      </a:lvl1pPr>
      <a:lvl2pPr algn="ctr" rtl="0" fontAlgn="base">
        <a:spcBef>
          <a:spcPct val="0"/>
        </a:spcBef>
        <a:spcAft>
          <a:spcPct val="0"/>
        </a:spcAft>
        <a:defRPr sz="3600">
          <a:solidFill>
            <a:schemeClr val="tx2"/>
          </a:solidFill>
          <a:latin typeface="Arial" charset="0"/>
        </a:defRPr>
      </a:lvl2pPr>
      <a:lvl3pPr algn="ctr" rtl="0" fontAlgn="base">
        <a:spcBef>
          <a:spcPct val="0"/>
        </a:spcBef>
        <a:spcAft>
          <a:spcPct val="0"/>
        </a:spcAft>
        <a:defRPr sz="3600">
          <a:solidFill>
            <a:schemeClr val="tx2"/>
          </a:solidFill>
          <a:latin typeface="Arial" charset="0"/>
        </a:defRPr>
      </a:lvl3pPr>
      <a:lvl4pPr algn="ctr" rtl="0" fontAlgn="base">
        <a:spcBef>
          <a:spcPct val="0"/>
        </a:spcBef>
        <a:spcAft>
          <a:spcPct val="0"/>
        </a:spcAft>
        <a:defRPr sz="3600">
          <a:solidFill>
            <a:schemeClr val="tx2"/>
          </a:solidFill>
          <a:latin typeface="Arial" charset="0"/>
        </a:defRPr>
      </a:lvl4pPr>
      <a:lvl5pPr algn="ctr" rtl="0" fontAlgn="base">
        <a:spcBef>
          <a:spcPct val="0"/>
        </a:spcBef>
        <a:spcAft>
          <a:spcPct val="0"/>
        </a:spcAft>
        <a:defRPr sz="3600">
          <a:solidFill>
            <a:schemeClr val="tx2"/>
          </a:solidFill>
          <a:latin typeface="Arial" charset="0"/>
        </a:defRPr>
      </a:lvl5pPr>
      <a:lvl6pPr marL="457200" algn="ctr" rtl="0" fontAlgn="base">
        <a:spcBef>
          <a:spcPct val="0"/>
        </a:spcBef>
        <a:spcAft>
          <a:spcPct val="0"/>
        </a:spcAft>
        <a:defRPr sz="3600">
          <a:solidFill>
            <a:schemeClr val="tx2"/>
          </a:solidFill>
          <a:latin typeface="Arial" charset="0"/>
        </a:defRPr>
      </a:lvl6pPr>
      <a:lvl7pPr marL="914400" algn="ctr" rtl="0" fontAlgn="base">
        <a:spcBef>
          <a:spcPct val="0"/>
        </a:spcBef>
        <a:spcAft>
          <a:spcPct val="0"/>
        </a:spcAft>
        <a:defRPr sz="3600">
          <a:solidFill>
            <a:schemeClr val="tx2"/>
          </a:solidFill>
          <a:latin typeface="Arial" charset="0"/>
        </a:defRPr>
      </a:lvl7pPr>
      <a:lvl8pPr marL="1371600" algn="ctr" rtl="0" fontAlgn="base">
        <a:spcBef>
          <a:spcPct val="0"/>
        </a:spcBef>
        <a:spcAft>
          <a:spcPct val="0"/>
        </a:spcAft>
        <a:defRPr sz="3600">
          <a:solidFill>
            <a:schemeClr val="tx2"/>
          </a:solidFill>
          <a:latin typeface="Arial" charset="0"/>
        </a:defRPr>
      </a:lvl8pPr>
      <a:lvl9pPr marL="1828800" algn="ctr"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rgbClr val="FFFF00"/>
        </a:buClr>
        <a:buSzPct val="80000"/>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CC0000"/>
        </a:buClr>
        <a:buSzPct val="70000"/>
        <a:buFont typeface="Wingdings" pitchFamily="2" charset="2"/>
        <a:buChar char="®"/>
        <a:defRPr sz="2400">
          <a:solidFill>
            <a:schemeClr val="tx1"/>
          </a:solidFill>
          <a:latin typeface="+mn-lt"/>
        </a:defRPr>
      </a:lvl2pPr>
      <a:lvl3pPr marL="1143000" indent="-228600" algn="l" rtl="0" fontAlgn="base">
        <a:spcBef>
          <a:spcPct val="20000"/>
        </a:spcBef>
        <a:spcAft>
          <a:spcPct val="0"/>
        </a:spcAft>
        <a:buClr>
          <a:srgbClr val="009900"/>
        </a:buClr>
        <a:buSzPct val="60000"/>
        <a:buFont typeface="Wingdings" pitchFamily="2" charset="2"/>
        <a:buChar char="®"/>
        <a:defRPr sz="2400">
          <a:solidFill>
            <a:schemeClr val="tx1"/>
          </a:solidFill>
          <a:latin typeface="+mn-lt"/>
        </a:defRPr>
      </a:lvl3pPr>
      <a:lvl4pPr marL="1600200" indent="-228600" algn="l" rtl="0" fontAlgn="base">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25076B59-E213-4222-A147-BD154550FFD0}" type="datetimeFigureOut">
              <a:rPr kumimoji="0" lang="en-US">
                <a:solidFill>
                  <a:prstClr val="black">
                    <a:tint val="75000"/>
                  </a:prstClr>
                </a:solidFill>
                <a:latin typeface="Arial" charset="0"/>
              </a:rPr>
              <a:pPr>
                <a:defRPr/>
              </a:pPr>
              <a:t>10/30/2013</a:t>
            </a:fld>
            <a:endParaRPr kumimoji="0" lang="en-US">
              <a:solidFill>
                <a:prstClr val="black">
                  <a:tint val="75000"/>
                </a:prstClr>
              </a:solidFill>
              <a:latin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kumimoji="0" lang="en-US">
              <a:solidFill>
                <a:prstClr val="black">
                  <a:tint val="75000"/>
                </a:prstClr>
              </a:solidFill>
              <a:latin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F59671C9-37FA-4F8B-8631-D2982919D9A8}" type="slidenum">
              <a:rPr kumimoji="0" lang="en-US">
                <a:solidFill>
                  <a:prstClr val="black">
                    <a:tint val="75000"/>
                  </a:prstClr>
                </a:solidFill>
                <a:latin typeface="Arial" charset="0"/>
              </a:rPr>
              <a:pPr>
                <a:defRPr/>
              </a:pPr>
              <a:t>‹#›</a:t>
            </a:fld>
            <a:endParaRPr kumimoji="0" lang="en-US">
              <a:solidFill>
                <a:prstClr val="black">
                  <a:tint val="75000"/>
                </a:prstClr>
              </a:solidFill>
              <a:latin typeface="Arial" charset="0"/>
            </a:endParaRPr>
          </a:p>
        </p:txBody>
      </p:sp>
    </p:spTree>
    <p:extLst>
      <p:ext uri="{BB962C8B-B14F-4D97-AF65-F5344CB8AC3E}">
        <p14:creationId xmlns:p14="http://schemas.microsoft.com/office/powerpoint/2010/main" val="2118748297"/>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Rectangle 2"/>
          <p:cNvSpPr>
            <a:spLocks noGrp="1" noChangeArrowheads="1"/>
          </p:cNvSpPr>
          <p:nvPr>
            <p:ph type="ctrTitle"/>
          </p:nvPr>
        </p:nvSpPr>
        <p:spPr/>
        <p:txBody>
          <a:bodyPr/>
          <a:lstStyle/>
          <a:p>
            <a:r>
              <a:rPr lang="en-US"/>
              <a:t>Agricultural Engineering</a:t>
            </a:r>
          </a:p>
        </p:txBody>
      </p:sp>
      <p:sp>
        <p:nvSpPr>
          <p:cNvPr id="565251" name="Rectangle 3"/>
          <p:cNvSpPr>
            <a:spLocks noGrp="1" noChangeArrowheads="1"/>
          </p:cNvSpPr>
          <p:nvPr>
            <p:ph type="subTitle" idx="1"/>
          </p:nvPr>
        </p:nvSpPr>
        <p:spPr/>
        <p:txBody>
          <a:bodyPr/>
          <a:lstStyle/>
          <a:p>
            <a:pPr algn="ctr"/>
            <a:r>
              <a:rPr lang="en-US"/>
              <a:t>Agriscience</a:t>
            </a: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 Engineering</a:t>
            </a:r>
            <a:endParaRPr lang="en-US" dirty="0"/>
          </a:p>
        </p:txBody>
      </p:sp>
      <p:sp>
        <p:nvSpPr>
          <p:cNvPr id="3" name="Content Placeholder 2"/>
          <p:cNvSpPr>
            <a:spLocks noGrp="1"/>
          </p:cNvSpPr>
          <p:nvPr>
            <p:ph idx="1"/>
          </p:nvPr>
        </p:nvSpPr>
        <p:spPr/>
        <p:txBody>
          <a:bodyPr/>
          <a:lstStyle/>
          <a:p>
            <a:r>
              <a:rPr lang="en-US" dirty="0" smtClean="0"/>
              <a:t>1. What comes to mind when you think of engineering?</a:t>
            </a:r>
          </a:p>
          <a:p>
            <a:endParaRPr lang="en-US" dirty="0" smtClean="0"/>
          </a:p>
          <a:p>
            <a:r>
              <a:rPr lang="en-US" dirty="0" smtClean="0"/>
              <a:t>2. How well do you think people in the engineering field get paid?</a:t>
            </a:r>
          </a:p>
          <a:p>
            <a:endParaRPr lang="en-US" dirty="0" smtClean="0"/>
          </a:p>
          <a:p>
            <a:r>
              <a:rPr lang="en-US" dirty="0" smtClean="0"/>
              <a:t>3. Do you typically think of Agriculture and Engineering together?</a:t>
            </a:r>
            <a:endParaRPr lang="en-US" dirty="0"/>
          </a:p>
        </p:txBody>
      </p:sp>
    </p:spTree>
    <p:extLst>
      <p:ext uri="{BB962C8B-B14F-4D97-AF65-F5344CB8AC3E}">
        <p14:creationId xmlns:p14="http://schemas.microsoft.com/office/powerpoint/2010/main" val="4125413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ChangeArrowheads="1"/>
          </p:cNvSpPr>
          <p:nvPr>
            <p:ph type="title"/>
          </p:nvPr>
        </p:nvSpPr>
        <p:spPr/>
        <p:txBody>
          <a:bodyPr/>
          <a:lstStyle/>
          <a:p>
            <a:r>
              <a:rPr lang="en-US"/>
              <a:t>Careers in Ag Engineering</a:t>
            </a:r>
          </a:p>
        </p:txBody>
      </p:sp>
      <p:sp>
        <p:nvSpPr>
          <p:cNvPr id="598019" name="Rectangle 3"/>
          <p:cNvSpPr>
            <a:spLocks noGrp="1" noChangeArrowheads="1"/>
          </p:cNvSpPr>
          <p:nvPr>
            <p:ph type="body" idx="1"/>
          </p:nvPr>
        </p:nvSpPr>
        <p:spPr>
          <a:xfrm>
            <a:off x="1066800" y="1676400"/>
            <a:ext cx="7772400" cy="4953000"/>
          </a:xfrm>
        </p:spPr>
        <p:txBody>
          <a:bodyPr/>
          <a:lstStyle/>
          <a:p>
            <a:r>
              <a:rPr lang="en-US"/>
              <a:t>There are a variety of career opportunities for individuals interested in the operation, maintenance, service and selling of equipment.</a:t>
            </a:r>
          </a:p>
          <a:p>
            <a:r>
              <a:rPr lang="en-US"/>
              <a:t>What are some of the career opportunities:</a:t>
            </a:r>
          </a:p>
          <a:p>
            <a:pPr lvl="1"/>
            <a:r>
              <a:rPr lang="en-US"/>
              <a:t>Tractor Mechanics, Machinery assembler, Ag Safety, irrigation installation, lawn mower sales, service and repair, Ag designers and engineers, electrician, surveying, earth moving, diesel mechanics, builders of structures and equipment, and hundreds more.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p:cNvSpPr>
            <a:spLocks noGrp="1" noChangeArrowheads="1"/>
          </p:cNvSpPr>
          <p:nvPr>
            <p:ph type="title"/>
          </p:nvPr>
        </p:nvSpPr>
        <p:spPr/>
        <p:txBody>
          <a:bodyPr/>
          <a:lstStyle/>
          <a:p>
            <a:r>
              <a:rPr lang="en-US"/>
              <a:t>Careers In Agricultural Engineering</a:t>
            </a:r>
          </a:p>
        </p:txBody>
      </p:sp>
      <p:sp>
        <p:nvSpPr>
          <p:cNvPr id="566281" name="Text Box 9"/>
          <p:cNvSpPr txBox="1">
            <a:spLocks noChangeArrowheads="1"/>
          </p:cNvSpPr>
          <p:nvPr/>
        </p:nvSpPr>
        <p:spPr bwMode="auto">
          <a:xfrm>
            <a:off x="6477000" y="2667000"/>
            <a:ext cx="2438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kumimoji="0" lang="en-US" b="1">
                <a:solidFill>
                  <a:srgbClr val="FFFF00"/>
                </a:solidFill>
              </a:rPr>
              <a:t>Ag. Safety Engineer</a:t>
            </a:r>
          </a:p>
        </p:txBody>
      </p:sp>
      <p:grpSp>
        <p:nvGrpSpPr>
          <p:cNvPr id="566294" name="Group 22"/>
          <p:cNvGrpSpPr>
            <a:grpSpLocks/>
          </p:cNvGrpSpPr>
          <p:nvPr/>
        </p:nvGrpSpPr>
        <p:grpSpPr bwMode="auto">
          <a:xfrm>
            <a:off x="838200" y="2057400"/>
            <a:ext cx="7391400" cy="3870325"/>
            <a:chOff x="528" y="1296"/>
            <a:chExt cx="4656" cy="2438"/>
          </a:xfrm>
        </p:grpSpPr>
        <p:grpSp>
          <p:nvGrpSpPr>
            <p:cNvPr id="566279" name="Group 7"/>
            <p:cNvGrpSpPr>
              <a:grpSpLocks/>
            </p:cNvGrpSpPr>
            <p:nvPr/>
          </p:nvGrpSpPr>
          <p:grpSpPr bwMode="auto">
            <a:xfrm>
              <a:off x="2016" y="2304"/>
              <a:ext cx="2160" cy="480"/>
              <a:chOff x="1968" y="2352"/>
              <a:chExt cx="2160" cy="480"/>
            </a:xfrm>
          </p:grpSpPr>
          <p:sp>
            <p:nvSpPr>
              <p:cNvPr id="566277" name="Oval 5"/>
              <p:cNvSpPr>
                <a:spLocks noChangeArrowheads="1"/>
              </p:cNvSpPr>
              <p:nvPr/>
            </p:nvSpPr>
            <p:spPr bwMode="auto">
              <a:xfrm>
                <a:off x="1968" y="2352"/>
                <a:ext cx="2160" cy="48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6278" name="WordArt 6"/>
              <p:cNvSpPr>
                <a:spLocks noChangeArrowheads="1" noChangeShapeType="1" noTextEdit="1"/>
              </p:cNvSpPr>
              <p:nvPr/>
            </p:nvSpPr>
            <p:spPr bwMode="auto">
              <a:xfrm>
                <a:off x="2616" y="2400"/>
                <a:ext cx="948" cy="36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miter lim="800000"/>
                      <a:headEnd/>
                      <a:tailEnd/>
                    </a:ln>
                    <a:solidFill>
                      <a:srgbClr val="0066CC"/>
                    </a:solidFill>
                    <a:effectLst>
                      <a:outerShdw dist="35921" dir="2700000" algn="ctr" rotWithShape="0">
                        <a:srgbClr val="990000"/>
                      </a:outerShdw>
                    </a:effectLst>
                    <a:latin typeface="Impact"/>
                  </a:rPr>
                  <a:t>Careers</a:t>
                </a:r>
              </a:p>
            </p:txBody>
          </p:sp>
        </p:grpSp>
        <p:sp>
          <p:nvSpPr>
            <p:cNvPr id="566280" name="Text Box 8"/>
            <p:cNvSpPr txBox="1">
              <a:spLocks noChangeArrowheads="1"/>
            </p:cNvSpPr>
            <p:nvPr/>
          </p:nvSpPr>
          <p:spPr bwMode="auto">
            <a:xfrm>
              <a:off x="528" y="2640"/>
              <a:ext cx="15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kumimoji="0" lang="en-US" b="1">
                  <a:solidFill>
                    <a:srgbClr val="FFFF00"/>
                  </a:solidFill>
                </a:rPr>
                <a:t>Tractor Mechanic</a:t>
              </a:r>
            </a:p>
          </p:txBody>
        </p:sp>
        <p:sp>
          <p:nvSpPr>
            <p:cNvPr id="566282" name="Text Box 10"/>
            <p:cNvSpPr txBox="1">
              <a:spLocks noChangeArrowheads="1"/>
            </p:cNvSpPr>
            <p:nvPr/>
          </p:nvSpPr>
          <p:spPr bwMode="auto">
            <a:xfrm>
              <a:off x="768" y="1296"/>
              <a:ext cx="1536"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kumimoji="0" lang="en-US" b="1">
                  <a:solidFill>
                    <a:srgbClr val="FFFF00"/>
                  </a:solidFill>
                </a:rPr>
                <a:t>Machinery Assembler</a:t>
              </a:r>
            </a:p>
          </p:txBody>
        </p:sp>
        <p:sp>
          <p:nvSpPr>
            <p:cNvPr id="566283" name="Text Box 11"/>
            <p:cNvSpPr txBox="1">
              <a:spLocks noChangeArrowheads="1"/>
            </p:cNvSpPr>
            <p:nvPr/>
          </p:nvSpPr>
          <p:spPr bwMode="auto">
            <a:xfrm>
              <a:off x="3648" y="2928"/>
              <a:ext cx="15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kumimoji="0" lang="en-US" b="1">
                  <a:solidFill>
                    <a:srgbClr val="FFFF00"/>
                  </a:solidFill>
                </a:rPr>
                <a:t>Irrigation Engineer</a:t>
              </a:r>
            </a:p>
          </p:txBody>
        </p:sp>
        <p:sp>
          <p:nvSpPr>
            <p:cNvPr id="566284" name="Text Box 12"/>
            <p:cNvSpPr txBox="1">
              <a:spLocks noChangeArrowheads="1"/>
            </p:cNvSpPr>
            <p:nvPr/>
          </p:nvSpPr>
          <p:spPr bwMode="auto">
            <a:xfrm>
              <a:off x="2352" y="1392"/>
              <a:ext cx="1536"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kumimoji="0" lang="en-US" b="1">
                  <a:solidFill>
                    <a:srgbClr val="FFFF00"/>
                  </a:solidFill>
                </a:rPr>
                <a:t>Lawn Tractor Mechanic</a:t>
              </a:r>
            </a:p>
          </p:txBody>
        </p:sp>
        <p:sp>
          <p:nvSpPr>
            <p:cNvPr id="566285" name="Text Box 13"/>
            <p:cNvSpPr txBox="1">
              <a:spLocks noChangeArrowheads="1"/>
            </p:cNvSpPr>
            <p:nvPr/>
          </p:nvSpPr>
          <p:spPr bwMode="auto">
            <a:xfrm>
              <a:off x="2016" y="3216"/>
              <a:ext cx="1536"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kumimoji="0" lang="en-US" b="1">
                  <a:solidFill>
                    <a:srgbClr val="FFFF00"/>
                  </a:solidFill>
                </a:rPr>
                <a:t>Ag Equipment Designer</a:t>
              </a:r>
            </a:p>
          </p:txBody>
        </p:sp>
        <p:sp>
          <p:nvSpPr>
            <p:cNvPr id="566286" name="Line 14"/>
            <p:cNvSpPr>
              <a:spLocks noChangeShapeType="1"/>
            </p:cNvSpPr>
            <p:nvPr/>
          </p:nvSpPr>
          <p:spPr bwMode="auto">
            <a:xfrm>
              <a:off x="1584" y="1872"/>
              <a:ext cx="768" cy="480"/>
            </a:xfrm>
            <a:prstGeom prst="line">
              <a:avLst/>
            </a:prstGeom>
            <a:noFill/>
            <a:ln w="76200" cmpd="tri">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6287" name="Line 15"/>
            <p:cNvSpPr>
              <a:spLocks noChangeShapeType="1"/>
            </p:cNvSpPr>
            <p:nvPr/>
          </p:nvSpPr>
          <p:spPr bwMode="auto">
            <a:xfrm flipV="1">
              <a:off x="1248" y="2592"/>
              <a:ext cx="768" cy="96"/>
            </a:xfrm>
            <a:prstGeom prst="line">
              <a:avLst/>
            </a:prstGeom>
            <a:noFill/>
            <a:ln w="76200" cmpd="tri">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6288" name="Line 16"/>
            <p:cNvSpPr>
              <a:spLocks noChangeShapeType="1"/>
            </p:cNvSpPr>
            <p:nvPr/>
          </p:nvSpPr>
          <p:spPr bwMode="auto">
            <a:xfrm flipV="1">
              <a:off x="2784" y="2784"/>
              <a:ext cx="0" cy="432"/>
            </a:xfrm>
            <a:prstGeom prst="line">
              <a:avLst/>
            </a:prstGeom>
            <a:noFill/>
            <a:ln w="76200" cmpd="tri">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6289" name="Line 17"/>
            <p:cNvSpPr>
              <a:spLocks noChangeShapeType="1"/>
            </p:cNvSpPr>
            <p:nvPr/>
          </p:nvSpPr>
          <p:spPr bwMode="auto">
            <a:xfrm flipH="1" flipV="1">
              <a:off x="3984" y="2688"/>
              <a:ext cx="480" cy="288"/>
            </a:xfrm>
            <a:prstGeom prst="line">
              <a:avLst/>
            </a:prstGeom>
            <a:noFill/>
            <a:ln w="76200" cmpd="tri">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6290" name="Line 18"/>
            <p:cNvSpPr>
              <a:spLocks noChangeShapeType="1"/>
            </p:cNvSpPr>
            <p:nvPr/>
          </p:nvSpPr>
          <p:spPr bwMode="auto">
            <a:xfrm flipH="1">
              <a:off x="3840" y="2208"/>
              <a:ext cx="960" cy="144"/>
            </a:xfrm>
            <a:prstGeom prst="line">
              <a:avLst/>
            </a:prstGeom>
            <a:noFill/>
            <a:ln w="76200" cmpd="tri">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6292" name="Line 20"/>
            <p:cNvSpPr>
              <a:spLocks noChangeShapeType="1"/>
            </p:cNvSpPr>
            <p:nvPr/>
          </p:nvSpPr>
          <p:spPr bwMode="auto">
            <a:xfrm>
              <a:off x="3120" y="1872"/>
              <a:ext cx="0" cy="384"/>
            </a:xfrm>
            <a:prstGeom prst="line">
              <a:avLst/>
            </a:prstGeom>
            <a:noFill/>
            <a:ln w="76200" cmpd="tri">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Careers</a:t>
            </a:r>
            <a:endParaRPr lang="en-US" dirty="0"/>
          </a:p>
        </p:txBody>
      </p:sp>
      <p:sp>
        <p:nvSpPr>
          <p:cNvPr id="3" name="Content Placeholder 2"/>
          <p:cNvSpPr>
            <a:spLocks noGrp="1"/>
          </p:cNvSpPr>
          <p:nvPr>
            <p:ph idx="1"/>
          </p:nvPr>
        </p:nvSpPr>
        <p:spPr/>
        <p:txBody>
          <a:bodyPr/>
          <a:lstStyle/>
          <a:p>
            <a:r>
              <a:rPr lang="en-US" dirty="0" smtClean="0"/>
              <a:t>Machine Salesman</a:t>
            </a:r>
          </a:p>
          <a:p>
            <a:pPr lvl="1"/>
            <a:r>
              <a:rPr lang="en-US" dirty="0" smtClean="0"/>
              <a:t>Sales and Marketing</a:t>
            </a:r>
          </a:p>
          <a:p>
            <a:pPr lvl="1"/>
            <a:r>
              <a:rPr lang="en-US" dirty="0" smtClean="0"/>
              <a:t>Get to know customers</a:t>
            </a:r>
          </a:p>
          <a:p>
            <a:pPr lvl="1"/>
            <a:r>
              <a:rPr lang="en-US" dirty="0" smtClean="0"/>
              <a:t>4yr Ag Business degree</a:t>
            </a:r>
          </a:p>
          <a:p>
            <a:r>
              <a:rPr lang="en-US" dirty="0" smtClean="0"/>
              <a:t>Machine Field Service Technician</a:t>
            </a:r>
          </a:p>
          <a:p>
            <a:pPr lvl="1"/>
            <a:r>
              <a:rPr lang="en-US" dirty="0" smtClean="0"/>
              <a:t>Work on heavy equipment</a:t>
            </a:r>
          </a:p>
          <a:p>
            <a:pPr lvl="1"/>
            <a:r>
              <a:rPr lang="en-US" dirty="0" smtClean="0"/>
              <a:t>Travel</a:t>
            </a:r>
          </a:p>
          <a:p>
            <a:pPr lvl="1"/>
            <a:r>
              <a:rPr lang="en-US" dirty="0" smtClean="0"/>
              <a:t>2yr degree</a:t>
            </a:r>
          </a:p>
        </p:txBody>
      </p:sp>
    </p:spTree>
    <p:extLst>
      <p:ext uri="{BB962C8B-B14F-4D97-AF65-F5344CB8AC3E}">
        <p14:creationId xmlns:p14="http://schemas.microsoft.com/office/powerpoint/2010/main" val="29022842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8" name="Rectangle 2"/>
          <p:cNvSpPr>
            <a:spLocks noGrp="1" noChangeArrowheads="1"/>
          </p:cNvSpPr>
          <p:nvPr>
            <p:ph type="title"/>
          </p:nvPr>
        </p:nvSpPr>
        <p:spPr/>
        <p:txBody>
          <a:bodyPr/>
          <a:lstStyle/>
          <a:p>
            <a:r>
              <a:rPr lang="en-US"/>
              <a:t>Careers In Agricultural Engineering</a:t>
            </a:r>
          </a:p>
        </p:txBody>
      </p:sp>
      <p:sp>
        <p:nvSpPr>
          <p:cNvPr id="567299" name="Rectangle 3"/>
          <p:cNvSpPr>
            <a:spLocks noGrp="1" noChangeArrowheads="1"/>
          </p:cNvSpPr>
          <p:nvPr>
            <p:ph type="body" idx="1"/>
          </p:nvPr>
        </p:nvSpPr>
        <p:spPr/>
        <p:txBody>
          <a:bodyPr/>
          <a:lstStyle/>
          <a:p>
            <a:pPr>
              <a:lnSpc>
                <a:spcPct val="90000"/>
              </a:lnSpc>
            </a:pPr>
            <a:r>
              <a:rPr lang="en-US" dirty="0"/>
              <a:t>Engineering Careers</a:t>
            </a:r>
          </a:p>
          <a:p>
            <a:pPr lvl="1">
              <a:lnSpc>
                <a:spcPct val="90000"/>
              </a:lnSpc>
            </a:pPr>
            <a:r>
              <a:rPr lang="en-US" dirty="0" smtClean="0"/>
              <a:t>Designers-CAT, John Deere, New Holland</a:t>
            </a:r>
            <a:endParaRPr lang="en-US" dirty="0"/>
          </a:p>
          <a:p>
            <a:pPr lvl="1">
              <a:lnSpc>
                <a:spcPct val="90000"/>
              </a:lnSpc>
            </a:pPr>
            <a:r>
              <a:rPr lang="en-US" dirty="0"/>
              <a:t>Four year degrees (B.S)</a:t>
            </a:r>
          </a:p>
          <a:p>
            <a:pPr>
              <a:lnSpc>
                <a:spcPct val="90000"/>
              </a:lnSpc>
            </a:pPr>
            <a:r>
              <a:rPr lang="en-US" dirty="0"/>
              <a:t>Mechanical Careers</a:t>
            </a:r>
          </a:p>
          <a:p>
            <a:pPr lvl="1">
              <a:lnSpc>
                <a:spcPct val="90000"/>
              </a:lnSpc>
            </a:pPr>
            <a:r>
              <a:rPr lang="en-US" dirty="0"/>
              <a:t>Operators</a:t>
            </a:r>
          </a:p>
          <a:p>
            <a:pPr lvl="1">
              <a:lnSpc>
                <a:spcPct val="90000"/>
              </a:lnSpc>
            </a:pPr>
            <a:r>
              <a:rPr lang="en-US" dirty="0"/>
              <a:t>Majority are two year degrees</a:t>
            </a:r>
          </a:p>
          <a:p>
            <a:pPr>
              <a:lnSpc>
                <a:spcPct val="90000"/>
              </a:lnSpc>
            </a:pPr>
            <a:endParaRPr lang="en-US" dirty="0"/>
          </a:p>
          <a:p>
            <a:pPr>
              <a:lnSpc>
                <a:spcPct val="90000"/>
              </a:lnSpc>
            </a:pPr>
            <a:r>
              <a:rPr lang="en-US" dirty="0"/>
              <a:t>Education varies with the type of working conditions</a:t>
            </a:r>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Grp="1" noChangeArrowheads="1"/>
          </p:cNvSpPr>
          <p:nvPr>
            <p:ph type="title"/>
          </p:nvPr>
        </p:nvSpPr>
        <p:spPr/>
        <p:txBody>
          <a:bodyPr/>
          <a:lstStyle/>
          <a:p>
            <a:r>
              <a:rPr lang="en-US" sz="4800" dirty="0"/>
              <a:t>Safety</a:t>
            </a:r>
          </a:p>
        </p:txBody>
      </p:sp>
      <p:sp>
        <p:nvSpPr>
          <p:cNvPr id="568323" name="Rectangle 3"/>
          <p:cNvSpPr>
            <a:spLocks noGrp="1" noChangeArrowheads="1"/>
          </p:cNvSpPr>
          <p:nvPr>
            <p:ph type="body" idx="1"/>
          </p:nvPr>
        </p:nvSpPr>
        <p:spPr/>
        <p:txBody>
          <a:bodyPr/>
          <a:lstStyle/>
          <a:p>
            <a:pPr>
              <a:buFont typeface="Wingdings" pitchFamily="2" charset="2"/>
              <a:buNone/>
            </a:pPr>
            <a:r>
              <a:rPr lang="en-US" dirty="0"/>
              <a:t> </a:t>
            </a:r>
          </a:p>
          <a:p>
            <a:pPr>
              <a:buFont typeface="Wingdings" pitchFamily="2" charset="2"/>
              <a:buNone/>
            </a:pPr>
            <a:endParaRPr lang="en-US" dirty="0"/>
          </a:p>
          <a:p>
            <a:pPr>
              <a:buFont typeface="Wingdings" pitchFamily="2" charset="2"/>
              <a:buNone/>
            </a:pPr>
            <a:r>
              <a:rPr lang="en-US" sz="4400" dirty="0"/>
              <a:t>Safety is a State of Mind.  </a:t>
            </a:r>
            <a:endParaRPr lang="en-US" sz="4400" dirty="0" smtClean="0"/>
          </a:p>
          <a:p>
            <a:pPr>
              <a:buFont typeface="Wingdings" pitchFamily="2" charset="2"/>
              <a:buNone/>
            </a:pPr>
            <a:r>
              <a:rPr lang="en-US" sz="4400" dirty="0" smtClean="0"/>
              <a:t>Think </a:t>
            </a:r>
            <a:r>
              <a:rPr lang="en-US" sz="4400" dirty="0"/>
              <a:t>safely and you will act and perform safely.</a:t>
            </a:r>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Rectangle 2"/>
          <p:cNvSpPr>
            <a:spLocks noGrp="1" noChangeArrowheads="1"/>
          </p:cNvSpPr>
          <p:nvPr>
            <p:ph type="title"/>
          </p:nvPr>
        </p:nvSpPr>
        <p:spPr>
          <a:xfrm>
            <a:off x="1066800" y="304800"/>
            <a:ext cx="7772400" cy="914400"/>
          </a:xfrm>
        </p:spPr>
        <p:txBody>
          <a:bodyPr/>
          <a:lstStyle/>
          <a:p>
            <a:r>
              <a:rPr lang="en-US" dirty="0"/>
              <a:t>Safety</a:t>
            </a:r>
          </a:p>
        </p:txBody>
      </p:sp>
      <p:sp>
        <p:nvSpPr>
          <p:cNvPr id="569347" name="Rectangle 3"/>
          <p:cNvSpPr>
            <a:spLocks noGrp="1" noChangeArrowheads="1"/>
          </p:cNvSpPr>
          <p:nvPr>
            <p:ph type="body" idx="1"/>
          </p:nvPr>
        </p:nvSpPr>
        <p:spPr>
          <a:xfrm>
            <a:off x="1066800" y="1676400"/>
            <a:ext cx="7772400" cy="4572000"/>
          </a:xfrm>
        </p:spPr>
        <p:txBody>
          <a:bodyPr/>
          <a:lstStyle/>
          <a:p>
            <a:r>
              <a:rPr lang="en-US" sz="3200" dirty="0"/>
              <a:t>50% of all farm related accidents involve working with machinery</a:t>
            </a:r>
          </a:p>
          <a:p>
            <a:r>
              <a:rPr lang="en-US" sz="3200" dirty="0"/>
              <a:t>The definition of safety:</a:t>
            </a:r>
          </a:p>
          <a:p>
            <a:pPr lvl="1"/>
            <a:r>
              <a:rPr lang="en-US" sz="3200" dirty="0"/>
              <a:t>Developing an environment free from danger, risk, or injury</a:t>
            </a:r>
          </a:p>
          <a:p>
            <a:pPr lvl="1"/>
            <a:r>
              <a:rPr lang="en-US" sz="3200" dirty="0"/>
              <a:t>Impossible to accomplish</a:t>
            </a:r>
          </a:p>
          <a:p>
            <a:r>
              <a:rPr lang="en-US" sz="3200" dirty="0"/>
              <a:t>The #1 key to shop safety is the people who use it!</a:t>
            </a:r>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Rectangle 2"/>
          <p:cNvSpPr>
            <a:spLocks noGrp="1" noChangeArrowheads="1"/>
          </p:cNvSpPr>
          <p:nvPr>
            <p:ph type="title"/>
          </p:nvPr>
        </p:nvSpPr>
        <p:spPr>
          <a:xfrm>
            <a:off x="1066800" y="304800"/>
            <a:ext cx="7772400" cy="762000"/>
          </a:xfrm>
        </p:spPr>
        <p:txBody>
          <a:bodyPr/>
          <a:lstStyle/>
          <a:p>
            <a:r>
              <a:rPr lang="en-US"/>
              <a:t>Principles of Safety</a:t>
            </a:r>
          </a:p>
        </p:txBody>
      </p:sp>
      <p:sp>
        <p:nvSpPr>
          <p:cNvPr id="570371" name="Rectangle 3"/>
          <p:cNvSpPr>
            <a:spLocks noGrp="1" noChangeArrowheads="1"/>
          </p:cNvSpPr>
          <p:nvPr>
            <p:ph type="body" idx="1"/>
          </p:nvPr>
        </p:nvSpPr>
        <p:spPr>
          <a:xfrm>
            <a:off x="1143000" y="1447800"/>
            <a:ext cx="7543800" cy="4953000"/>
          </a:xfrm>
        </p:spPr>
        <p:txBody>
          <a:bodyPr/>
          <a:lstStyle/>
          <a:p>
            <a:pPr marL="533400" indent="-533400">
              <a:buFont typeface="Wingdings" pitchFamily="2" charset="2"/>
              <a:buAutoNum type="arabicPeriod"/>
            </a:pPr>
            <a:r>
              <a:rPr lang="en-US" sz="3200" dirty="0"/>
              <a:t>Safety should be on one’s mind at all times while in the shop / laboratory.</a:t>
            </a:r>
          </a:p>
          <a:p>
            <a:pPr marL="533400" indent="-533400">
              <a:buFont typeface="Wingdings" pitchFamily="2" charset="2"/>
              <a:buAutoNum type="arabicPeriod"/>
            </a:pPr>
            <a:r>
              <a:rPr lang="en-US" sz="3200" dirty="0"/>
              <a:t>Safety glasses/goggles should be worn over the eyes at all times while in the shop / lab.</a:t>
            </a:r>
          </a:p>
          <a:p>
            <a:pPr marL="533400" indent="-533400">
              <a:buFont typeface="Wingdings" pitchFamily="2" charset="2"/>
              <a:buAutoNum type="arabicPeriod"/>
            </a:pPr>
            <a:r>
              <a:rPr lang="en-US" sz="3200" dirty="0"/>
              <a:t>Horseplay is never allowed in the shop.</a:t>
            </a:r>
          </a:p>
          <a:p>
            <a:pPr marL="533400" indent="-533400">
              <a:buFont typeface="Wingdings" pitchFamily="2" charset="2"/>
              <a:buAutoNum type="arabicPeriod"/>
            </a:pPr>
            <a:endParaRPr lang="en-US" sz="2400" dirty="0"/>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
            <a:ext cx="7772400" cy="838200"/>
          </a:xfrm>
        </p:spPr>
        <p:txBody>
          <a:bodyPr/>
          <a:lstStyle/>
          <a:p>
            <a:endParaRPr lang="en-US"/>
          </a:p>
        </p:txBody>
      </p:sp>
      <p:sp>
        <p:nvSpPr>
          <p:cNvPr id="3" name="Content Placeholder 2"/>
          <p:cNvSpPr>
            <a:spLocks noGrp="1"/>
          </p:cNvSpPr>
          <p:nvPr>
            <p:ph idx="1"/>
          </p:nvPr>
        </p:nvSpPr>
        <p:spPr>
          <a:xfrm>
            <a:off x="1066800" y="838200"/>
            <a:ext cx="7772400" cy="5486400"/>
          </a:xfrm>
        </p:spPr>
        <p:txBody>
          <a:bodyPr/>
          <a:lstStyle/>
          <a:p>
            <a:pPr marL="533400" indent="-533400">
              <a:buFont typeface="+mj-lt"/>
              <a:buAutoNum type="arabicPeriod" startAt="4"/>
            </a:pPr>
            <a:r>
              <a:rPr lang="en-US" sz="3200" dirty="0"/>
              <a:t>Every student should know the location of fire equipment and how to use it properly.</a:t>
            </a:r>
          </a:p>
          <a:p>
            <a:pPr marL="533400" indent="-533400">
              <a:buFont typeface="+mj-lt"/>
              <a:buAutoNum type="arabicPeriod" startAt="4"/>
            </a:pPr>
            <a:r>
              <a:rPr lang="en-US" sz="3200" dirty="0"/>
              <a:t>Tools and machines should be maintained in good working condition, and when broken either repaired or rendered inoperable.</a:t>
            </a:r>
          </a:p>
          <a:p>
            <a:pPr marL="533400" indent="-533400">
              <a:buFont typeface="+mj-lt"/>
              <a:buAutoNum type="arabicPeriod" startAt="4"/>
            </a:pPr>
            <a:r>
              <a:rPr lang="en-US" sz="3200" dirty="0"/>
              <a:t>Paint and flammable materials should be stored in a fire approved cabinet</a:t>
            </a:r>
            <a:r>
              <a:rPr lang="en-US" sz="3200" dirty="0" smtClean="0"/>
              <a:t>.</a:t>
            </a:r>
          </a:p>
          <a:p>
            <a:pPr marL="533400" indent="-533400">
              <a:buFont typeface="+mj-lt"/>
              <a:buAutoNum type="arabicPeriod" startAt="4"/>
            </a:pPr>
            <a:r>
              <a:rPr lang="en-US" sz="3200" dirty="0"/>
              <a:t>Heavy objects should be lifted with the legs and not the back.</a:t>
            </a:r>
          </a:p>
          <a:p>
            <a:pPr marL="533400" indent="-533400">
              <a:buFont typeface="+mj-lt"/>
              <a:buAutoNum type="arabicPeriod" startAt="4"/>
            </a:pPr>
            <a:endParaRPr lang="en-US" dirty="0"/>
          </a:p>
          <a:p>
            <a:endParaRPr lang="en-US" dirty="0"/>
          </a:p>
        </p:txBody>
      </p:sp>
    </p:spTree>
    <p:extLst>
      <p:ext uri="{BB962C8B-B14F-4D97-AF65-F5344CB8AC3E}">
        <p14:creationId xmlns:p14="http://schemas.microsoft.com/office/powerpoint/2010/main" val="35865757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p:cNvSpPr>
            <a:spLocks noGrp="1" noChangeArrowheads="1"/>
          </p:cNvSpPr>
          <p:nvPr>
            <p:ph type="title"/>
          </p:nvPr>
        </p:nvSpPr>
        <p:spPr>
          <a:xfrm>
            <a:off x="15240" y="1676400"/>
            <a:ext cx="1127760" cy="1143000"/>
          </a:xfrm>
        </p:spPr>
        <p:txBody>
          <a:bodyPr/>
          <a:lstStyle/>
          <a:p>
            <a:endParaRPr lang="en-US"/>
          </a:p>
        </p:txBody>
      </p:sp>
      <p:sp>
        <p:nvSpPr>
          <p:cNvPr id="599043" name="Rectangle 3"/>
          <p:cNvSpPr>
            <a:spLocks noGrp="1" noChangeArrowheads="1"/>
          </p:cNvSpPr>
          <p:nvPr>
            <p:ph type="body" idx="1"/>
          </p:nvPr>
        </p:nvSpPr>
        <p:spPr>
          <a:xfrm>
            <a:off x="990600" y="152400"/>
            <a:ext cx="7772400" cy="6477000"/>
          </a:xfrm>
        </p:spPr>
        <p:txBody>
          <a:bodyPr/>
          <a:lstStyle/>
          <a:p>
            <a:pPr marL="0" indent="0">
              <a:buNone/>
            </a:pPr>
            <a:endParaRPr lang="en-US" dirty="0"/>
          </a:p>
          <a:p>
            <a:pPr marL="533400" indent="-533400">
              <a:buFont typeface="+mj-lt"/>
              <a:buAutoNum type="arabicPeriod" startAt="8"/>
            </a:pPr>
            <a:r>
              <a:rPr lang="en-US" sz="3200" dirty="0"/>
              <a:t>All tools should be returned to their proper place after use.</a:t>
            </a:r>
          </a:p>
          <a:p>
            <a:pPr marL="533400" indent="-533400">
              <a:buFont typeface="Wingdings" pitchFamily="2" charset="2"/>
              <a:buAutoNum type="arabicPeriod" startAt="8"/>
            </a:pPr>
            <a:r>
              <a:rPr lang="en-US" sz="3200" dirty="0"/>
              <a:t>Only one person is allowed in the safety zone around equipment while it is in use.</a:t>
            </a:r>
          </a:p>
          <a:p>
            <a:pPr marL="533400" indent="-533400">
              <a:buFont typeface="Wingdings" pitchFamily="2" charset="2"/>
              <a:buAutoNum type="arabicPeriod" startAt="8"/>
            </a:pPr>
            <a:r>
              <a:rPr lang="en-US" sz="3200" dirty="0"/>
              <a:t>Shops should be cleaned at the end of each class period</a:t>
            </a:r>
          </a:p>
          <a:p>
            <a:pPr marL="533400" indent="-533400">
              <a:buFont typeface="Wingdings" pitchFamily="2" charset="2"/>
              <a:buAutoNum type="arabicPeriod" startAt="8"/>
            </a:pPr>
            <a:r>
              <a:rPr lang="en-US" sz="3200" dirty="0"/>
              <a:t>In case of a shop accident the instructor should be notified immediately regardless of how minor the injury may be.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Rectangle 2"/>
          <p:cNvSpPr>
            <a:spLocks noGrp="1" noChangeArrowheads="1"/>
          </p:cNvSpPr>
          <p:nvPr>
            <p:ph type="title"/>
          </p:nvPr>
        </p:nvSpPr>
        <p:spPr/>
        <p:txBody>
          <a:bodyPr/>
          <a:lstStyle/>
          <a:p>
            <a:r>
              <a:rPr lang="en-US" dirty="0"/>
              <a:t>Board </a:t>
            </a:r>
            <a:r>
              <a:rPr lang="en-US" dirty="0" smtClean="0"/>
              <a:t>Warmer</a:t>
            </a:r>
            <a:endParaRPr lang="en-US" dirty="0"/>
          </a:p>
        </p:txBody>
      </p:sp>
      <p:sp>
        <p:nvSpPr>
          <p:cNvPr id="592899" name="Rectangle 3"/>
          <p:cNvSpPr>
            <a:spLocks noGrp="1" noChangeArrowheads="1"/>
          </p:cNvSpPr>
          <p:nvPr>
            <p:ph type="body" idx="1"/>
          </p:nvPr>
        </p:nvSpPr>
        <p:spPr>
          <a:xfrm>
            <a:off x="457200" y="1676400"/>
            <a:ext cx="8382000" cy="4495800"/>
          </a:xfrm>
        </p:spPr>
        <p:txBody>
          <a:bodyPr/>
          <a:lstStyle/>
          <a:p>
            <a:pPr marL="457200" lvl="1" indent="0">
              <a:buNone/>
            </a:pPr>
            <a:r>
              <a:rPr lang="en-US" sz="3200" dirty="0" smtClean="0"/>
              <a:t>Calculate </a:t>
            </a:r>
            <a:r>
              <a:rPr lang="en-US" sz="3200" dirty="0"/>
              <a:t>the board feet required to build </a:t>
            </a:r>
            <a:r>
              <a:rPr lang="en-US" sz="3200" dirty="0" smtClean="0"/>
              <a:t>6 picnic tables. It takes this much wood for 1 picnic table.</a:t>
            </a:r>
            <a:endParaRPr lang="en-US" sz="3200" dirty="0"/>
          </a:p>
          <a:p>
            <a:pPr lvl="2"/>
            <a:r>
              <a:rPr lang="en-US" sz="3200" dirty="0" smtClean="0"/>
              <a:t>2</a:t>
            </a:r>
            <a:r>
              <a:rPr lang="en-US" sz="3200" dirty="0"/>
              <a:t>’’X6’’X12</a:t>
            </a:r>
            <a:r>
              <a:rPr lang="en-US" sz="3200" dirty="0" smtClean="0"/>
              <a:t>’ = _______ BF</a:t>
            </a:r>
            <a:endParaRPr lang="en-US" sz="3200" dirty="0"/>
          </a:p>
          <a:p>
            <a:pPr lvl="2"/>
            <a:r>
              <a:rPr lang="en-US" sz="3200" dirty="0" smtClean="0"/>
              <a:t>2</a:t>
            </a:r>
            <a:r>
              <a:rPr lang="en-US" sz="3200" dirty="0"/>
              <a:t>’’X6’’X10</a:t>
            </a:r>
            <a:r>
              <a:rPr lang="en-US" sz="3200" dirty="0" smtClean="0"/>
              <a:t>’= ________BF</a:t>
            </a:r>
            <a:endParaRPr lang="en-US" sz="3200" dirty="0"/>
          </a:p>
          <a:p>
            <a:pPr lvl="2"/>
            <a:r>
              <a:rPr lang="en-US" sz="3200" dirty="0" smtClean="0"/>
              <a:t>2</a:t>
            </a:r>
            <a:r>
              <a:rPr lang="en-US" sz="3200" dirty="0"/>
              <a:t>’’X4’’X10</a:t>
            </a:r>
            <a:r>
              <a:rPr lang="en-US" sz="3200" dirty="0" smtClean="0"/>
              <a:t>’= ________BF</a:t>
            </a:r>
          </a:p>
          <a:p>
            <a:pPr marL="914400" lvl="2" indent="0">
              <a:buNone/>
            </a:pPr>
            <a:r>
              <a:rPr lang="en-US" sz="3200" dirty="0" smtClean="0"/>
              <a:t>What is the total BF needed for all 6?</a:t>
            </a:r>
            <a:endParaRPr lang="en-US" sz="3200" dirty="0"/>
          </a:p>
        </p:txBody>
      </p:sp>
    </p:spTree>
    <p:extLst>
      <p:ext uri="{BB962C8B-B14F-4D97-AF65-F5344CB8AC3E}">
        <p14:creationId xmlns:p14="http://schemas.microsoft.com/office/powerpoint/2010/main" val="40240723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Rectangle 2"/>
          <p:cNvSpPr>
            <a:spLocks noGrp="1" noChangeArrowheads="1"/>
          </p:cNvSpPr>
          <p:nvPr>
            <p:ph type="title"/>
          </p:nvPr>
        </p:nvSpPr>
        <p:spPr>
          <a:xfrm>
            <a:off x="1066800" y="304800"/>
            <a:ext cx="7772400" cy="381000"/>
          </a:xfrm>
        </p:spPr>
        <p:txBody>
          <a:bodyPr/>
          <a:lstStyle/>
          <a:p>
            <a:endParaRPr lang="en-US" dirty="0"/>
          </a:p>
        </p:txBody>
      </p:sp>
      <p:sp>
        <p:nvSpPr>
          <p:cNvPr id="600067" name="Rectangle 3"/>
          <p:cNvSpPr>
            <a:spLocks noGrp="1" noChangeArrowheads="1"/>
          </p:cNvSpPr>
          <p:nvPr>
            <p:ph type="body" idx="1"/>
          </p:nvPr>
        </p:nvSpPr>
        <p:spPr>
          <a:xfrm>
            <a:off x="1066800" y="1066800"/>
            <a:ext cx="7772400" cy="5562600"/>
          </a:xfrm>
        </p:spPr>
        <p:txBody>
          <a:bodyPr/>
          <a:lstStyle/>
          <a:p>
            <a:pPr marL="533400" indent="-533400">
              <a:buFont typeface="Wingdings" pitchFamily="2" charset="2"/>
              <a:buAutoNum type="arabicPeriod" startAt="11"/>
            </a:pPr>
            <a:r>
              <a:rPr lang="en-US" sz="3200" dirty="0"/>
              <a:t>Ventilations should be provided when using materials that emit dangerous fumes.</a:t>
            </a:r>
          </a:p>
          <a:p>
            <a:pPr marL="533400" indent="-533400">
              <a:buFont typeface="Wingdings" pitchFamily="2" charset="2"/>
              <a:buAutoNum type="arabicPeriod" startAt="11"/>
            </a:pPr>
            <a:r>
              <a:rPr lang="en-US" sz="3200" dirty="0"/>
              <a:t>If a student is on medication, the instructor should be informed at the beginning of class.</a:t>
            </a:r>
          </a:p>
          <a:p>
            <a:pPr marL="533400" indent="-533400">
              <a:buFont typeface="Wingdings" pitchFamily="2" charset="2"/>
              <a:buAutoNum type="arabicPeriod" startAt="11"/>
            </a:pPr>
            <a:r>
              <a:rPr lang="en-US" sz="3200" dirty="0"/>
              <a:t>All safety guards should be in place on all equipment when being used by the students</a:t>
            </a:r>
            <a:r>
              <a:rPr lang="en-US" dirty="0" smtClean="0"/>
              <a: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772400" cy="152400"/>
          </a:xfrm>
        </p:spPr>
        <p:txBody>
          <a:bodyPr/>
          <a:lstStyle/>
          <a:p>
            <a:endParaRPr lang="en-US" dirty="0"/>
          </a:p>
        </p:txBody>
      </p:sp>
      <p:sp>
        <p:nvSpPr>
          <p:cNvPr id="3" name="Content Placeholder 2"/>
          <p:cNvSpPr>
            <a:spLocks noGrp="1"/>
          </p:cNvSpPr>
          <p:nvPr>
            <p:ph idx="1"/>
          </p:nvPr>
        </p:nvSpPr>
        <p:spPr>
          <a:xfrm>
            <a:off x="1066800" y="609600"/>
            <a:ext cx="7772400" cy="5181600"/>
          </a:xfrm>
        </p:spPr>
        <p:txBody>
          <a:bodyPr/>
          <a:lstStyle/>
          <a:p>
            <a:pPr marL="514350" indent="-514350">
              <a:buFont typeface="+mj-lt"/>
              <a:buAutoNum type="arabicPeriod" startAt="14"/>
            </a:pPr>
            <a:r>
              <a:rPr lang="en-US" sz="3200" dirty="0"/>
              <a:t>Students are not allowed to use equipment until they have been given proper instruction and have received the approval of the instructor</a:t>
            </a:r>
            <a:r>
              <a:rPr lang="en-US" sz="3200" dirty="0" smtClean="0"/>
              <a:t>.</a:t>
            </a:r>
          </a:p>
          <a:p>
            <a:pPr marL="533400" indent="-533400">
              <a:buFont typeface="Wingdings" pitchFamily="2" charset="2"/>
              <a:buAutoNum type="arabicPeriod" startAt="15"/>
            </a:pPr>
            <a:r>
              <a:rPr lang="en-US" sz="3200" dirty="0"/>
              <a:t>Report all safety violations to the instructor.</a:t>
            </a:r>
          </a:p>
          <a:p>
            <a:pPr marL="533400" indent="-533400">
              <a:buFont typeface="Wingdings" pitchFamily="2" charset="2"/>
              <a:buAutoNum type="arabicPeriod" startAt="15"/>
            </a:pPr>
            <a:r>
              <a:rPr lang="en-US" sz="3200" dirty="0"/>
              <a:t>Check all electrical cords for nicks, frays, cracked insulation, and broken wires</a:t>
            </a:r>
            <a:r>
              <a:rPr lang="en-US" sz="3200" dirty="0" smtClean="0"/>
              <a:t>.</a:t>
            </a:r>
          </a:p>
          <a:p>
            <a:pPr marL="533400" indent="-533400">
              <a:buFont typeface="Wingdings" pitchFamily="2" charset="2"/>
              <a:buAutoNum type="arabicPeriod" startAt="15"/>
            </a:pPr>
            <a:r>
              <a:rPr lang="en-US" sz="3200" dirty="0"/>
              <a:t>Tools should not be carried in the pockets</a:t>
            </a:r>
          </a:p>
          <a:p>
            <a:pPr marL="533400" indent="-533400">
              <a:buFont typeface="Wingdings" pitchFamily="2" charset="2"/>
              <a:buAutoNum type="arabicPeriod" startAt="15"/>
            </a:pPr>
            <a:endParaRPr lang="en-US" sz="3200" dirty="0"/>
          </a:p>
          <a:p>
            <a:pPr marL="514350" indent="-514350">
              <a:buFont typeface="+mj-lt"/>
              <a:buAutoNum type="arabicPeriod" startAt="14"/>
            </a:pPr>
            <a:endParaRPr lang="en-US" dirty="0"/>
          </a:p>
          <a:p>
            <a:endParaRPr lang="en-US" dirty="0"/>
          </a:p>
        </p:txBody>
      </p:sp>
    </p:spTree>
    <p:extLst>
      <p:ext uri="{BB962C8B-B14F-4D97-AF65-F5344CB8AC3E}">
        <p14:creationId xmlns:p14="http://schemas.microsoft.com/office/powerpoint/2010/main" val="1103766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Rectangle 2"/>
          <p:cNvSpPr>
            <a:spLocks noGrp="1" noChangeArrowheads="1"/>
          </p:cNvSpPr>
          <p:nvPr>
            <p:ph type="title"/>
          </p:nvPr>
        </p:nvSpPr>
        <p:spPr/>
        <p:txBody>
          <a:bodyPr/>
          <a:lstStyle/>
          <a:p>
            <a:endParaRPr lang="en-US"/>
          </a:p>
        </p:txBody>
      </p:sp>
      <p:sp>
        <p:nvSpPr>
          <p:cNvPr id="601091" name="Rectangle 3"/>
          <p:cNvSpPr>
            <a:spLocks noGrp="1" noChangeArrowheads="1"/>
          </p:cNvSpPr>
          <p:nvPr>
            <p:ph type="body" idx="1"/>
          </p:nvPr>
        </p:nvSpPr>
        <p:spPr>
          <a:xfrm>
            <a:off x="1066800" y="762000"/>
            <a:ext cx="7772400" cy="5638800"/>
          </a:xfrm>
        </p:spPr>
        <p:txBody>
          <a:bodyPr/>
          <a:lstStyle/>
          <a:p>
            <a:pPr marL="533400" indent="-533400">
              <a:buFont typeface="+mj-lt"/>
              <a:buAutoNum type="arabicPeriod" startAt="18"/>
            </a:pPr>
            <a:r>
              <a:rPr lang="en-US" sz="3200" dirty="0" smtClean="0"/>
              <a:t>Throwing </a:t>
            </a:r>
            <a:r>
              <a:rPr lang="en-US" sz="3200" dirty="0"/>
              <a:t>objects, loud talking and disruptive behavior is not allowed in the shop.</a:t>
            </a:r>
          </a:p>
          <a:p>
            <a:pPr marL="533400" indent="-533400">
              <a:buFont typeface="Wingdings" pitchFamily="2" charset="2"/>
              <a:buAutoNum type="arabicPeriod" startAt="18"/>
            </a:pPr>
            <a:r>
              <a:rPr lang="en-US" sz="3200" dirty="0" smtClean="0"/>
              <a:t>All </a:t>
            </a:r>
            <a:r>
              <a:rPr lang="en-US" sz="3200" dirty="0"/>
              <a:t>clothing worn in the shop should be neat fitting, without cuffs, and frazzled edges</a:t>
            </a:r>
          </a:p>
          <a:p>
            <a:pPr marL="533400" indent="-533400">
              <a:buFont typeface="Wingdings" pitchFamily="2" charset="2"/>
              <a:buAutoNum type="arabicPeriod" startAt="18"/>
            </a:pPr>
            <a:r>
              <a:rPr lang="en-US" sz="3200" dirty="0"/>
              <a:t>Loose hanging clothing such as ties, jewelry, and hair should removed or tied back in a safe manner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8" name="Rectangle 2"/>
          <p:cNvSpPr>
            <a:spLocks noGrp="1" noChangeArrowheads="1"/>
          </p:cNvSpPr>
          <p:nvPr>
            <p:ph type="title"/>
          </p:nvPr>
        </p:nvSpPr>
        <p:spPr/>
        <p:txBody>
          <a:bodyPr/>
          <a:lstStyle/>
          <a:p>
            <a:r>
              <a:rPr lang="en-US"/>
              <a:t>Safety Color Coding</a:t>
            </a:r>
          </a:p>
        </p:txBody>
      </p:sp>
      <p:sp>
        <p:nvSpPr>
          <p:cNvPr id="572419" name="Rectangle 3"/>
          <p:cNvSpPr>
            <a:spLocks noGrp="1" noChangeArrowheads="1"/>
          </p:cNvSpPr>
          <p:nvPr>
            <p:ph type="body" idx="1"/>
          </p:nvPr>
        </p:nvSpPr>
        <p:spPr/>
        <p:txBody>
          <a:bodyPr/>
          <a:lstStyle/>
          <a:p>
            <a:r>
              <a:rPr lang="en-US" dirty="0"/>
              <a:t>Development</a:t>
            </a:r>
          </a:p>
          <a:p>
            <a:pPr lvl="1"/>
            <a:r>
              <a:rPr lang="en-US" dirty="0"/>
              <a:t>National organizations worked together</a:t>
            </a:r>
          </a:p>
          <a:p>
            <a:pPr lvl="1"/>
            <a:r>
              <a:rPr lang="en-US" dirty="0"/>
              <a:t>American Society of Agricultural Engineers</a:t>
            </a:r>
          </a:p>
          <a:p>
            <a:pPr lvl="1"/>
            <a:r>
              <a:rPr lang="en-US" dirty="0"/>
              <a:t>Safety Committee Of the American Vocational Association</a:t>
            </a:r>
          </a:p>
          <a:p>
            <a:pPr lvl="1"/>
            <a:r>
              <a:rPr lang="en-US" dirty="0"/>
              <a:t>OSHA -  Occupational Safety and Health Administration.</a:t>
            </a:r>
          </a:p>
          <a:p>
            <a:endParaRPr lang="en-US" dirty="0"/>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Rectangle 2"/>
          <p:cNvSpPr>
            <a:spLocks noGrp="1" noChangeArrowheads="1"/>
          </p:cNvSpPr>
          <p:nvPr>
            <p:ph type="title"/>
          </p:nvPr>
        </p:nvSpPr>
        <p:spPr/>
        <p:txBody>
          <a:bodyPr/>
          <a:lstStyle/>
          <a:p>
            <a:r>
              <a:rPr lang="en-US"/>
              <a:t>Safety Color Coding</a:t>
            </a:r>
          </a:p>
        </p:txBody>
      </p:sp>
      <p:sp>
        <p:nvSpPr>
          <p:cNvPr id="573443" name="Rectangle 3"/>
          <p:cNvSpPr>
            <a:spLocks noGrp="1" noChangeArrowheads="1"/>
          </p:cNvSpPr>
          <p:nvPr>
            <p:ph type="body" idx="1"/>
          </p:nvPr>
        </p:nvSpPr>
        <p:spPr/>
        <p:txBody>
          <a:bodyPr/>
          <a:lstStyle/>
          <a:p>
            <a:r>
              <a:rPr lang="en-US"/>
              <a:t>Red</a:t>
            </a:r>
          </a:p>
          <a:p>
            <a:pPr lvl="1"/>
            <a:r>
              <a:rPr lang="en-US"/>
              <a:t>Areas of danger</a:t>
            </a:r>
          </a:p>
          <a:p>
            <a:pPr lvl="1"/>
            <a:r>
              <a:rPr lang="en-US"/>
              <a:t>Safety switches</a:t>
            </a:r>
          </a:p>
          <a:p>
            <a:pPr lvl="1"/>
            <a:r>
              <a:rPr lang="en-US"/>
              <a:t>Fire extinguishers</a:t>
            </a:r>
          </a:p>
          <a:p>
            <a:pPr lvl="1"/>
            <a:r>
              <a:rPr lang="en-US"/>
              <a:t>Fire Exits</a:t>
            </a:r>
          </a:p>
          <a:p>
            <a:pPr lvl="1"/>
            <a:r>
              <a:rPr lang="en-US"/>
              <a:t>Red = Danger</a:t>
            </a:r>
          </a:p>
        </p:txBody>
      </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Rectangle 2"/>
          <p:cNvSpPr>
            <a:spLocks noGrp="1" noChangeArrowheads="1"/>
          </p:cNvSpPr>
          <p:nvPr>
            <p:ph type="title"/>
          </p:nvPr>
        </p:nvSpPr>
        <p:spPr/>
        <p:txBody>
          <a:bodyPr/>
          <a:lstStyle/>
          <a:p>
            <a:r>
              <a:rPr lang="en-US"/>
              <a:t>Safety Color Coding</a:t>
            </a:r>
          </a:p>
        </p:txBody>
      </p:sp>
      <p:sp>
        <p:nvSpPr>
          <p:cNvPr id="574467" name="Rectangle 3"/>
          <p:cNvSpPr>
            <a:spLocks noGrp="1" noChangeArrowheads="1"/>
          </p:cNvSpPr>
          <p:nvPr>
            <p:ph type="body" idx="1"/>
          </p:nvPr>
        </p:nvSpPr>
        <p:spPr/>
        <p:txBody>
          <a:bodyPr/>
          <a:lstStyle/>
          <a:p>
            <a:r>
              <a:rPr lang="en-US"/>
              <a:t>Orange</a:t>
            </a:r>
          </a:p>
          <a:p>
            <a:pPr lvl="1"/>
            <a:r>
              <a:rPr lang="en-US"/>
              <a:t>Orange = Warning</a:t>
            </a:r>
          </a:p>
          <a:p>
            <a:pPr lvl="1"/>
            <a:r>
              <a:rPr lang="en-US"/>
              <a:t>Wheels</a:t>
            </a:r>
          </a:p>
          <a:p>
            <a:pPr lvl="1"/>
            <a:r>
              <a:rPr lang="en-US"/>
              <a:t>Levers</a:t>
            </a:r>
          </a:p>
          <a:p>
            <a:pPr lvl="1"/>
            <a:r>
              <a:rPr lang="en-US"/>
              <a:t>Knobs</a:t>
            </a:r>
          </a:p>
          <a:p>
            <a:pPr lvl="1"/>
            <a:r>
              <a:rPr lang="en-US"/>
              <a:t>Guards</a:t>
            </a:r>
          </a:p>
          <a:p>
            <a:pPr lvl="1"/>
            <a:r>
              <a:rPr lang="en-US"/>
              <a:t>Parts of Equipment that cut, crush, or grind.</a:t>
            </a:r>
          </a:p>
        </p:txBody>
      </p:sp>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2"/>
          <p:cNvSpPr>
            <a:spLocks noGrp="1" noChangeArrowheads="1"/>
          </p:cNvSpPr>
          <p:nvPr>
            <p:ph type="title"/>
          </p:nvPr>
        </p:nvSpPr>
        <p:spPr/>
        <p:txBody>
          <a:bodyPr/>
          <a:lstStyle/>
          <a:p>
            <a:r>
              <a:rPr lang="en-US"/>
              <a:t>Safety Color Coding</a:t>
            </a:r>
          </a:p>
        </p:txBody>
      </p:sp>
      <p:sp>
        <p:nvSpPr>
          <p:cNvPr id="575491" name="Rectangle 3"/>
          <p:cNvSpPr>
            <a:spLocks noGrp="1" noChangeArrowheads="1"/>
          </p:cNvSpPr>
          <p:nvPr>
            <p:ph type="body" idx="1"/>
          </p:nvPr>
        </p:nvSpPr>
        <p:spPr>
          <a:xfrm>
            <a:off x="1066800" y="1600200"/>
            <a:ext cx="7772400" cy="4114800"/>
          </a:xfrm>
        </p:spPr>
        <p:txBody>
          <a:bodyPr/>
          <a:lstStyle/>
          <a:p>
            <a:r>
              <a:rPr lang="en-US" dirty="0"/>
              <a:t>Yellow</a:t>
            </a:r>
          </a:p>
          <a:p>
            <a:pPr lvl="1"/>
            <a:r>
              <a:rPr lang="en-US" dirty="0"/>
              <a:t>Yellow = Caution</a:t>
            </a:r>
          </a:p>
          <a:p>
            <a:pPr lvl="1"/>
            <a:r>
              <a:rPr lang="en-US" dirty="0"/>
              <a:t>Wheels, levers, and knobs that adjust or control machines</a:t>
            </a:r>
          </a:p>
          <a:p>
            <a:pPr lvl="1"/>
            <a:r>
              <a:rPr lang="en-US" dirty="0"/>
              <a:t>Can be used to indicate traffic lanes, and safety zones around equipment.</a:t>
            </a:r>
          </a:p>
          <a:p>
            <a:pPr lvl="1"/>
            <a:endParaRPr lang="en-US" dirty="0"/>
          </a:p>
        </p:txBody>
      </p:sp>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p:txBody>
          <a:bodyPr/>
          <a:lstStyle/>
          <a:p>
            <a:r>
              <a:rPr lang="en-US"/>
              <a:t>Safety Color Coding</a:t>
            </a:r>
          </a:p>
        </p:txBody>
      </p:sp>
      <p:sp>
        <p:nvSpPr>
          <p:cNvPr id="576515" name="Rectangle 3"/>
          <p:cNvSpPr>
            <a:spLocks noGrp="1" noChangeArrowheads="1"/>
          </p:cNvSpPr>
          <p:nvPr>
            <p:ph type="body" idx="1"/>
          </p:nvPr>
        </p:nvSpPr>
        <p:spPr/>
        <p:txBody>
          <a:bodyPr/>
          <a:lstStyle/>
          <a:p>
            <a:r>
              <a:rPr lang="en-US"/>
              <a:t>Blue</a:t>
            </a:r>
          </a:p>
          <a:p>
            <a:pPr lvl="1"/>
            <a:r>
              <a:rPr lang="en-US"/>
              <a:t>Blue = Information</a:t>
            </a:r>
          </a:p>
          <a:p>
            <a:pPr lvl="1"/>
            <a:r>
              <a:rPr lang="en-US"/>
              <a:t>“Out of Order”</a:t>
            </a:r>
          </a:p>
          <a:p>
            <a:pPr lvl="1"/>
            <a:r>
              <a:rPr lang="en-US"/>
              <a:t>Broken shop equipment</a:t>
            </a:r>
          </a:p>
        </p:txBody>
      </p:sp>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p:cNvSpPr>
            <a:spLocks noGrp="1" noChangeArrowheads="1"/>
          </p:cNvSpPr>
          <p:nvPr>
            <p:ph type="title"/>
          </p:nvPr>
        </p:nvSpPr>
        <p:spPr/>
        <p:txBody>
          <a:bodyPr/>
          <a:lstStyle/>
          <a:p>
            <a:r>
              <a:rPr lang="en-US"/>
              <a:t>Safety Color Coding</a:t>
            </a:r>
          </a:p>
        </p:txBody>
      </p:sp>
      <p:sp>
        <p:nvSpPr>
          <p:cNvPr id="577539" name="Rectangle 3"/>
          <p:cNvSpPr>
            <a:spLocks noGrp="1" noChangeArrowheads="1"/>
          </p:cNvSpPr>
          <p:nvPr>
            <p:ph type="body" idx="1"/>
          </p:nvPr>
        </p:nvSpPr>
        <p:spPr/>
        <p:txBody>
          <a:bodyPr/>
          <a:lstStyle/>
          <a:p>
            <a:r>
              <a:rPr lang="en-US"/>
              <a:t>Green</a:t>
            </a:r>
          </a:p>
          <a:p>
            <a:pPr lvl="1"/>
            <a:r>
              <a:rPr lang="en-US"/>
              <a:t>Green = Safety</a:t>
            </a:r>
          </a:p>
          <a:p>
            <a:pPr lvl="1"/>
            <a:r>
              <a:rPr lang="en-US"/>
              <a:t>First Aid</a:t>
            </a:r>
          </a:p>
          <a:p>
            <a:pPr lvl="1"/>
            <a:r>
              <a:rPr lang="en-US"/>
              <a:t>Safety Equipment- such as safety glasses and hearing protection</a:t>
            </a:r>
          </a:p>
        </p:txBody>
      </p:sp>
    </p:spTree>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8562" name="Rectangle 2"/>
          <p:cNvSpPr>
            <a:spLocks noGrp="1" noChangeArrowheads="1"/>
          </p:cNvSpPr>
          <p:nvPr>
            <p:ph type="title"/>
          </p:nvPr>
        </p:nvSpPr>
        <p:spPr/>
        <p:txBody>
          <a:bodyPr/>
          <a:lstStyle/>
          <a:p>
            <a:r>
              <a:rPr lang="en-US"/>
              <a:t>Fire Hazards</a:t>
            </a:r>
          </a:p>
        </p:txBody>
      </p:sp>
      <p:sp>
        <p:nvSpPr>
          <p:cNvPr id="578563" name="Rectangle 3"/>
          <p:cNvSpPr>
            <a:spLocks noGrp="1" noChangeArrowheads="1"/>
          </p:cNvSpPr>
          <p:nvPr>
            <p:ph type="body" idx="1"/>
          </p:nvPr>
        </p:nvSpPr>
        <p:spPr/>
        <p:txBody>
          <a:bodyPr/>
          <a:lstStyle/>
          <a:p>
            <a:pPr marL="533400" indent="-533400"/>
            <a:r>
              <a:rPr lang="en-US"/>
              <a:t>The Fire Triangle</a:t>
            </a:r>
          </a:p>
          <a:p>
            <a:pPr marL="914400" lvl="1" indent="-457200">
              <a:buFont typeface="Wingdings" pitchFamily="2" charset="2"/>
              <a:buNone/>
            </a:pPr>
            <a:r>
              <a:rPr lang="en-US"/>
              <a:t>Components necessary for a fire to take place</a:t>
            </a:r>
          </a:p>
          <a:p>
            <a:pPr marL="914400" lvl="1" indent="-457200">
              <a:buFont typeface="Wingdings" pitchFamily="2" charset="2"/>
              <a:buAutoNum type="arabicPeriod"/>
            </a:pPr>
            <a:r>
              <a:rPr lang="en-US" b="1">
                <a:solidFill>
                  <a:srgbClr val="FFFF00"/>
                </a:solidFill>
              </a:rPr>
              <a:t>Fuel</a:t>
            </a:r>
          </a:p>
          <a:p>
            <a:pPr marL="1371600" lvl="2" indent="-457200"/>
            <a:r>
              <a:rPr lang="en-US"/>
              <a:t>Any combustible material that will burn</a:t>
            </a:r>
          </a:p>
          <a:p>
            <a:pPr marL="914400" lvl="1" indent="-457200">
              <a:buFont typeface="Wingdings" pitchFamily="2" charset="2"/>
              <a:buAutoNum type="arabicPeriod"/>
            </a:pPr>
            <a:r>
              <a:rPr lang="en-US" b="1">
                <a:solidFill>
                  <a:srgbClr val="FFFF00"/>
                </a:solidFill>
              </a:rPr>
              <a:t>Heat</a:t>
            </a:r>
          </a:p>
          <a:p>
            <a:pPr marL="1371600" lvl="2" indent="-457200"/>
            <a:r>
              <a:rPr lang="en-US"/>
              <a:t>Most material will burn if they are made hot</a:t>
            </a:r>
          </a:p>
          <a:p>
            <a:pPr marL="914400" lvl="1" indent="-457200">
              <a:buFont typeface="Wingdings" pitchFamily="2" charset="2"/>
              <a:buAutoNum type="arabicPeriod"/>
            </a:pPr>
            <a:r>
              <a:rPr lang="en-US" b="1">
                <a:solidFill>
                  <a:srgbClr val="FFFF00"/>
                </a:solidFill>
              </a:rPr>
              <a:t>Oxygen</a:t>
            </a:r>
          </a:p>
          <a:p>
            <a:pPr marL="1371600" lvl="2" indent="-457200"/>
            <a:r>
              <a:rPr lang="en-US"/>
              <a:t>Gas in the air that is not a fuel but must be present for material to burn</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785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5785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57856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57856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57856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57856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57856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5785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856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2392362"/>
          </a:xfrm>
        </p:spPr>
        <p:txBody>
          <a:bodyPr/>
          <a:lstStyle/>
          <a:p>
            <a:pPr algn="l"/>
            <a:r>
              <a:rPr lang="en-US" sz="3200" dirty="0" smtClean="0">
                <a:solidFill>
                  <a:srgbClr val="000000"/>
                </a:solidFill>
              </a:rPr>
              <a:t>“</a:t>
            </a:r>
            <a:r>
              <a:rPr lang="en-US" sz="3200" b="1" dirty="0" smtClean="0">
                <a:solidFill>
                  <a:schemeClr val="tx2">
                    <a:lumMod val="50000"/>
                  </a:schemeClr>
                </a:solidFill>
              </a:rPr>
              <a:t>Every </a:t>
            </a:r>
            <a:r>
              <a:rPr lang="en-US" sz="3200" b="1" dirty="0">
                <a:solidFill>
                  <a:schemeClr val="tx2">
                    <a:lumMod val="50000"/>
                  </a:schemeClr>
                </a:solidFill>
              </a:rPr>
              <a:t>great dream begins with a dreamer. Always remember, you have within you the strength, the patience, and the passion to reach for the stars to change the world</a:t>
            </a:r>
            <a:r>
              <a:rPr lang="en-US" sz="3200" b="1" dirty="0" smtClean="0">
                <a:solidFill>
                  <a:schemeClr val="tx2">
                    <a:lumMod val="50000"/>
                  </a:schemeClr>
                </a:solidFill>
              </a:rPr>
              <a:t>.” </a:t>
            </a:r>
            <a:r>
              <a:rPr lang="en-US" sz="3200" dirty="0" smtClean="0">
                <a:solidFill>
                  <a:srgbClr val="000000"/>
                </a:solidFill>
              </a:rPr>
              <a:t>Harriet Tubman</a:t>
            </a:r>
            <a:endParaRPr lang="en-US" sz="3200" dirty="0"/>
          </a:p>
        </p:txBody>
      </p:sp>
      <p:sp>
        <p:nvSpPr>
          <p:cNvPr id="3" name="Content Placeholder 2"/>
          <p:cNvSpPr>
            <a:spLocks noGrp="1"/>
          </p:cNvSpPr>
          <p:nvPr>
            <p:ph idx="1"/>
          </p:nvPr>
        </p:nvSpPr>
        <p:spPr>
          <a:xfrm>
            <a:off x="457200" y="2514600"/>
            <a:ext cx="8229600" cy="3810000"/>
          </a:xfrm>
        </p:spPr>
        <p:txBody>
          <a:bodyPr/>
          <a:lstStyle/>
          <a:p>
            <a:r>
              <a:rPr lang="en-US" dirty="0" smtClean="0"/>
              <a:t>Write quote then answer:</a:t>
            </a:r>
          </a:p>
          <a:p>
            <a:r>
              <a:rPr lang="en-US" dirty="0" smtClean="0"/>
              <a:t>1. Why can’t you change the world?</a:t>
            </a:r>
          </a:p>
          <a:p>
            <a:r>
              <a:rPr lang="en-US" dirty="0" smtClean="0"/>
              <a:t>2. What keeps people from reaching their dreams?</a:t>
            </a:r>
          </a:p>
          <a:p>
            <a:r>
              <a:rPr lang="en-US" dirty="0" smtClean="0"/>
              <a:t>3. How do you effect the world? Will you change it?</a:t>
            </a:r>
            <a:endParaRPr lang="en-US" dirty="0"/>
          </a:p>
        </p:txBody>
      </p:sp>
    </p:spTree>
    <p:extLst>
      <p:ext uri="{BB962C8B-B14F-4D97-AF65-F5344CB8AC3E}">
        <p14:creationId xmlns:p14="http://schemas.microsoft.com/office/powerpoint/2010/main" val="15892275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9586" name="Rectangle 2"/>
          <p:cNvSpPr>
            <a:spLocks noGrp="1" noChangeArrowheads="1"/>
          </p:cNvSpPr>
          <p:nvPr>
            <p:ph type="title"/>
          </p:nvPr>
        </p:nvSpPr>
        <p:spPr/>
        <p:txBody>
          <a:bodyPr/>
          <a:lstStyle/>
          <a:p>
            <a:r>
              <a:rPr lang="en-US"/>
              <a:t>Fire Hazards</a:t>
            </a:r>
          </a:p>
        </p:txBody>
      </p:sp>
      <p:sp>
        <p:nvSpPr>
          <p:cNvPr id="579587" name="Rectangle 3"/>
          <p:cNvSpPr>
            <a:spLocks noGrp="1" noChangeArrowheads="1"/>
          </p:cNvSpPr>
          <p:nvPr>
            <p:ph type="body" idx="1"/>
          </p:nvPr>
        </p:nvSpPr>
        <p:spPr/>
        <p:txBody>
          <a:bodyPr/>
          <a:lstStyle/>
          <a:p>
            <a:r>
              <a:rPr lang="en-US"/>
              <a:t>Fire Prevention</a:t>
            </a:r>
          </a:p>
          <a:p>
            <a:pPr lvl="1"/>
            <a:r>
              <a:rPr lang="en-US"/>
              <a:t>Take away one of the components of the fuel triangle</a:t>
            </a:r>
          </a:p>
          <a:p>
            <a:pPr lvl="2"/>
            <a:r>
              <a:rPr lang="en-US"/>
              <a:t>Fire will stop or will not start</a:t>
            </a:r>
          </a:p>
          <a:p>
            <a:pPr lvl="1"/>
            <a:r>
              <a:rPr lang="en-US"/>
              <a:t>Safe storage of fuels</a:t>
            </a:r>
          </a:p>
          <a:p>
            <a:pPr lvl="1"/>
            <a:r>
              <a:rPr lang="en-US"/>
              <a:t>Clean shop facilities</a:t>
            </a:r>
          </a:p>
        </p:txBody>
      </p:sp>
      <p:graphicFrame>
        <p:nvGraphicFramePr>
          <p:cNvPr id="579588" name="Object 4"/>
          <p:cNvGraphicFramePr>
            <a:graphicFrameLocks noChangeAspect="1"/>
          </p:cNvGraphicFramePr>
          <p:nvPr/>
        </p:nvGraphicFramePr>
        <p:xfrm>
          <a:off x="6553200" y="3276600"/>
          <a:ext cx="1738313" cy="3171825"/>
        </p:xfrm>
        <a:graphic>
          <a:graphicData uri="http://schemas.openxmlformats.org/presentationml/2006/ole">
            <mc:AlternateContent xmlns:mc="http://schemas.openxmlformats.org/markup-compatibility/2006">
              <mc:Choice xmlns:v="urn:schemas-microsoft-com:vml" Requires="v">
                <p:oleObj spid="_x0000_s579621" name="Clip" r:id="rId3" imgW="2447925" imgH="4467225" progId="">
                  <p:embed/>
                </p:oleObj>
              </mc:Choice>
              <mc:Fallback>
                <p:oleObj name="Clip" r:id="rId3" imgW="2447925" imgH="4467225" progId="">
                  <p:embed/>
                  <p:pic>
                    <p:nvPicPr>
                      <p:cNvPr id="0"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3276600"/>
                        <a:ext cx="1738313" cy="3171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79587">
                                            <p:txEl>
                                              <p:pRg st="0" end="0"/>
                                            </p:txEl>
                                          </p:spTgt>
                                        </p:tgtEl>
                                        <p:attrNameLst>
                                          <p:attrName>style.visibility</p:attrName>
                                        </p:attrNameLst>
                                      </p:cBhvr>
                                      <p:to>
                                        <p:strVal val="visible"/>
                                      </p:to>
                                    </p:set>
                                    <p:anim calcmode="lin" valueType="num">
                                      <p:cBhvr additive="base">
                                        <p:cTn id="7" dur="500" fill="hold"/>
                                        <p:tgtEl>
                                          <p:spTgt spid="5795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7958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79587">
                                            <p:txEl>
                                              <p:pRg st="1" end="1"/>
                                            </p:txEl>
                                          </p:spTgt>
                                        </p:tgtEl>
                                        <p:attrNameLst>
                                          <p:attrName>style.visibility</p:attrName>
                                        </p:attrNameLst>
                                      </p:cBhvr>
                                      <p:to>
                                        <p:strVal val="visible"/>
                                      </p:to>
                                    </p:set>
                                    <p:anim calcmode="lin" valueType="num">
                                      <p:cBhvr additive="base">
                                        <p:cTn id="11" dur="500" fill="hold"/>
                                        <p:tgtEl>
                                          <p:spTgt spid="57958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7958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79587">
                                            <p:txEl>
                                              <p:pRg st="2" end="2"/>
                                            </p:txEl>
                                          </p:spTgt>
                                        </p:tgtEl>
                                        <p:attrNameLst>
                                          <p:attrName>style.visibility</p:attrName>
                                        </p:attrNameLst>
                                      </p:cBhvr>
                                      <p:to>
                                        <p:strVal val="visible"/>
                                      </p:to>
                                    </p:set>
                                    <p:anim calcmode="lin" valueType="num">
                                      <p:cBhvr additive="base">
                                        <p:cTn id="15" dur="500" fill="hold"/>
                                        <p:tgtEl>
                                          <p:spTgt spid="57958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579587">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579587">
                                            <p:txEl>
                                              <p:pRg st="3" end="3"/>
                                            </p:txEl>
                                          </p:spTgt>
                                        </p:tgtEl>
                                        <p:attrNameLst>
                                          <p:attrName>style.visibility</p:attrName>
                                        </p:attrNameLst>
                                      </p:cBhvr>
                                      <p:to>
                                        <p:strVal val="visible"/>
                                      </p:to>
                                    </p:set>
                                    <p:anim calcmode="lin" valueType="num">
                                      <p:cBhvr additive="base">
                                        <p:cTn id="19" dur="500" fill="hold"/>
                                        <p:tgtEl>
                                          <p:spTgt spid="57958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79587">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579587">
                                            <p:txEl>
                                              <p:pRg st="4" end="4"/>
                                            </p:txEl>
                                          </p:spTgt>
                                        </p:tgtEl>
                                        <p:attrNameLst>
                                          <p:attrName>style.visibility</p:attrName>
                                        </p:attrNameLst>
                                      </p:cBhvr>
                                      <p:to>
                                        <p:strVal val="visible"/>
                                      </p:to>
                                    </p:set>
                                    <p:anim calcmode="lin" valueType="num">
                                      <p:cBhvr additive="base">
                                        <p:cTn id="23" dur="500" fill="hold"/>
                                        <p:tgtEl>
                                          <p:spTgt spid="579587">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7958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9587"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0610" name="Rectangle 2"/>
          <p:cNvSpPr>
            <a:spLocks noGrp="1" noChangeArrowheads="1"/>
          </p:cNvSpPr>
          <p:nvPr>
            <p:ph type="title"/>
          </p:nvPr>
        </p:nvSpPr>
        <p:spPr/>
        <p:txBody>
          <a:bodyPr/>
          <a:lstStyle/>
          <a:p>
            <a:r>
              <a:rPr lang="en-US"/>
              <a:t>Fire Extinguishers</a:t>
            </a:r>
          </a:p>
        </p:txBody>
      </p:sp>
      <p:sp>
        <p:nvSpPr>
          <p:cNvPr id="580611" name="Rectangle 3"/>
          <p:cNvSpPr>
            <a:spLocks noGrp="1" noChangeArrowheads="1"/>
          </p:cNvSpPr>
          <p:nvPr>
            <p:ph type="body" idx="1"/>
          </p:nvPr>
        </p:nvSpPr>
        <p:spPr/>
        <p:txBody>
          <a:bodyPr/>
          <a:lstStyle/>
          <a:p>
            <a:r>
              <a:rPr lang="en-US"/>
              <a:t>Know the kind of fire:</a:t>
            </a:r>
          </a:p>
          <a:p>
            <a:pPr lvl="1"/>
            <a:r>
              <a:rPr lang="en-US"/>
              <a:t>Class A- Ordinary combustibles</a:t>
            </a:r>
          </a:p>
          <a:p>
            <a:pPr lvl="2"/>
            <a:r>
              <a:rPr lang="en-US"/>
              <a:t>paper, wood, cloth</a:t>
            </a:r>
          </a:p>
          <a:p>
            <a:pPr lvl="1"/>
            <a:r>
              <a:rPr lang="en-US"/>
              <a:t>Class B- Fuel fires</a:t>
            </a:r>
          </a:p>
          <a:p>
            <a:pPr lvl="2"/>
            <a:r>
              <a:rPr lang="en-US"/>
              <a:t>gas, oil</a:t>
            </a:r>
          </a:p>
          <a:p>
            <a:pPr lvl="1"/>
            <a:r>
              <a:rPr lang="en-US"/>
              <a:t>Class C- Electrical fires</a:t>
            </a:r>
          </a:p>
          <a:p>
            <a:pPr lvl="1"/>
            <a:r>
              <a:rPr lang="en-US"/>
              <a:t>Class D- Combustible metals</a:t>
            </a:r>
          </a:p>
        </p:txBody>
      </p:sp>
      <p:graphicFrame>
        <p:nvGraphicFramePr>
          <p:cNvPr id="580612" name="Object 4"/>
          <p:cNvGraphicFramePr>
            <a:graphicFrameLocks noChangeAspect="1"/>
          </p:cNvGraphicFramePr>
          <p:nvPr/>
        </p:nvGraphicFramePr>
        <p:xfrm>
          <a:off x="5486400" y="3878263"/>
          <a:ext cx="3200400" cy="2727325"/>
        </p:xfrm>
        <a:graphic>
          <a:graphicData uri="http://schemas.openxmlformats.org/presentationml/2006/ole">
            <mc:AlternateContent xmlns:mc="http://schemas.openxmlformats.org/markup-compatibility/2006">
              <mc:Choice xmlns:v="urn:schemas-microsoft-com:vml" Requires="v">
                <p:oleObj spid="_x0000_s609312" name="Clip" r:id="rId3" imgW="4800600" imgH="4090988" progId="">
                  <p:embed/>
                </p:oleObj>
              </mc:Choice>
              <mc:Fallback>
                <p:oleObj name="Clip" r:id="rId3" imgW="4800600" imgH="4090988" progId="">
                  <p:embed/>
                  <p:pic>
                    <p:nvPicPr>
                      <p:cNvPr id="0" name="Picture 207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3878263"/>
                        <a:ext cx="3200400" cy="2727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580611">
                                            <p:txEl>
                                              <p:pRg st="0" end="0"/>
                                            </p:txEl>
                                          </p:spTgt>
                                        </p:tgtEl>
                                        <p:attrNameLst>
                                          <p:attrName>style.visibility</p:attrName>
                                        </p:attrNameLst>
                                      </p:cBhvr>
                                      <p:to>
                                        <p:strVal val="visible"/>
                                      </p:to>
                                    </p:set>
                                    <p:anim calcmode="lin" valueType="num">
                                      <p:cBhvr additive="base">
                                        <p:cTn id="7" dur="500" fill="hold"/>
                                        <p:tgtEl>
                                          <p:spTgt spid="5806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8061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6" fill="hold" grpId="0" nodeType="withEffect">
                                  <p:stCondLst>
                                    <p:cond delay="0"/>
                                  </p:stCondLst>
                                  <p:childTnLst>
                                    <p:set>
                                      <p:cBhvr>
                                        <p:cTn id="10" dur="1" fill="hold">
                                          <p:stCondLst>
                                            <p:cond delay="0"/>
                                          </p:stCondLst>
                                        </p:cTn>
                                        <p:tgtEl>
                                          <p:spTgt spid="580611">
                                            <p:txEl>
                                              <p:pRg st="1" end="1"/>
                                            </p:txEl>
                                          </p:spTgt>
                                        </p:tgtEl>
                                        <p:attrNameLst>
                                          <p:attrName>style.visibility</p:attrName>
                                        </p:attrNameLst>
                                      </p:cBhvr>
                                      <p:to>
                                        <p:strVal val="visible"/>
                                      </p:to>
                                    </p:set>
                                    <p:anim calcmode="lin" valueType="num">
                                      <p:cBhvr additive="base">
                                        <p:cTn id="11" dur="500" fill="hold"/>
                                        <p:tgtEl>
                                          <p:spTgt spid="58061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58061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6" fill="hold" grpId="0" nodeType="withEffect">
                                  <p:stCondLst>
                                    <p:cond delay="0"/>
                                  </p:stCondLst>
                                  <p:childTnLst>
                                    <p:set>
                                      <p:cBhvr>
                                        <p:cTn id="14" dur="1" fill="hold">
                                          <p:stCondLst>
                                            <p:cond delay="0"/>
                                          </p:stCondLst>
                                        </p:cTn>
                                        <p:tgtEl>
                                          <p:spTgt spid="580611">
                                            <p:txEl>
                                              <p:pRg st="2" end="2"/>
                                            </p:txEl>
                                          </p:spTgt>
                                        </p:tgtEl>
                                        <p:attrNameLst>
                                          <p:attrName>style.visibility</p:attrName>
                                        </p:attrNameLst>
                                      </p:cBhvr>
                                      <p:to>
                                        <p:strVal val="visible"/>
                                      </p:to>
                                    </p:set>
                                    <p:anim calcmode="lin" valueType="num">
                                      <p:cBhvr additive="base">
                                        <p:cTn id="15" dur="500" fill="hold"/>
                                        <p:tgtEl>
                                          <p:spTgt spid="580611">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580611">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6" fill="hold" grpId="0" nodeType="withEffect">
                                  <p:stCondLst>
                                    <p:cond delay="0"/>
                                  </p:stCondLst>
                                  <p:childTnLst>
                                    <p:set>
                                      <p:cBhvr>
                                        <p:cTn id="18" dur="1" fill="hold">
                                          <p:stCondLst>
                                            <p:cond delay="0"/>
                                          </p:stCondLst>
                                        </p:cTn>
                                        <p:tgtEl>
                                          <p:spTgt spid="580611">
                                            <p:txEl>
                                              <p:pRg st="3" end="3"/>
                                            </p:txEl>
                                          </p:spTgt>
                                        </p:tgtEl>
                                        <p:attrNameLst>
                                          <p:attrName>style.visibility</p:attrName>
                                        </p:attrNameLst>
                                      </p:cBhvr>
                                      <p:to>
                                        <p:strVal val="visible"/>
                                      </p:to>
                                    </p:set>
                                    <p:anim calcmode="lin" valueType="num">
                                      <p:cBhvr additive="base">
                                        <p:cTn id="19" dur="500" fill="hold"/>
                                        <p:tgtEl>
                                          <p:spTgt spid="580611">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80611">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6" fill="hold" grpId="0" nodeType="withEffect">
                                  <p:stCondLst>
                                    <p:cond delay="0"/>
                                  </p:stCondLst>
                                  <p:childTnLst>
                                    <p:set>
                                      <p:cBhvr>
                                        <p:cTn id="22" dur="1" fill="hold">
                                          <p:stCondLst>
                                            <p:cond delay="0"/>
                                          </p:stCondLst>
                                        </p:cTn>
                                        <p:tgtEl>
                                          <p:spTgt spid="580611">
                                            <p:txEl>
                                              <p:pRg st="4" end="4"/>
                                            </p:txEl>
                                          </p:spTgt>
                                        </p:tgtEl>
                                        <p:attrNameLst>
                                          <p:attrName>style.visibility</p:attrName>
                                        </p:attrNameLst>
                                      </p:cBhvr>
                                      <p:to>
                                        <p:strVal val="visible"/>
                                      </p:to>
                                    </p:set>
                                    <p:anim calcmode="lin" valueType="num">
                                      <p:cBhvr additive="base">
                                        <p:cTn id="23" dur="500" fill="hold"/>
                                        <p:tgtEl>
                                          <p:spTgt spid="580611">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580611">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6" fill="hold" grpId="0" nodeType="withEffect">
                                  <p:stCondLst>
                                    <p:cond delay="0"/>
                                  </p:stCondLst>
                                  <p:childTnLst>
                                    <p:set>
                                      <p:cBhvr>
                                        <p:cTn id="26" dur="1" fill="hold">
                                          <p:stCondLst>
                                            <p:cond delay="0"/>
                                          </p:stCondLst>
                                        </p:cTn>
                                        <p:tgtEl>
                                          <p:spTgt spid="580611">
                                            <p:txEl>
                                              <p:pRg st="5" end="5"/>
                                            </p:txEl>
                                          </p:spTgt>
                                        </p:tgtEl>
                                        <p:attrNameLst>
                                          <p:attrName>style.visibility</p:attrName>
                                        </p:attrNameLst>
                                      </p:cBhvr>
                                      <p:to>
                                        <p:strVal val="visible"/>
                                      </p:to>
                                    </p:set>
                                    <p:anim calcmode="lin" valueType="num">
                                      <p:cBhvr additive="base">
                                        <p:cTn id="27" dur="500" fill="hold"/>
                                        <p:tgtEl>
                                          <p:spTgt spid="580611">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580611">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6" fill="hold" grpId="0" nodeType="withEffect">
                                  <p:stCondLst>
                                    <p:cond delay="0"/>
                                  </p:stCondLst>
                                  <p:childTnLst>
                                    <p:set>
                                      <p:cBhvr>
                                        <p:cTn id="30" dur="1" fill="hold">
                                          <p:stCondLst>
                                            <p:cond delay="0"/>
                                          </p:stCondLst>
                                        </p:cTn>
                                        <p:tgtEl>
                                          <p:spTgt spid="580611">
                                            <p:txEl>
                                              <p:pRg st="6" end="6"/>
                                            </p:txEl>
                                          </p:spTgt>
                                        </p:tgtEl>
                                        <p:attrNameLst>
                                          <p:attrName>style.visibility</p:attrName>
                                        </p:attrNameLst>
                                      </p:cBhvr>
                                      <p:to>
                                        <p:strVal val="visible"/>
                                      </p:to>
                                    </p:set>
                                    <p:anim calcmode="lin" valueType="num">
                                      <p:cBhvr additive="base">
                                        <p:cTn id="31" dur="500" fill="hold"/>
                                        <p:tgtEl>
                                          <p:spTgt spid="580611">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8061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0611"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2" name="Rectangle 2"/>
          <p:cNvSpPr>
            <a:spLocks noGrp="1" noChangeArrowheads="1"/>
          </p:cNvSpPr>
          <p:nvPr>
            <p:ph type="title"/>
          </p:nvPr>
        </p:nvSpPr>
        <p:spPr/>
        <p:txBody>
          <a:bodyPr/>
          <a:lstStyle/>
          <a:p>
            <a:r>
              <a:rPr lang="en-US"/>
              <a:t>Fire Extinguishers</a:t>
            </a:r>
          </a:p>
        </p:txBody>
      </p:sp>
      <p:grpSp>
        <p:nvGrpSpPr>
          <p:cNvPr id="588823" name="Group 23"/>
          <p:cNvGrpSpPr>
            <a:grpSpLocks/>
          </p:cNvGrpSpPr>
          <p:nvPr/>
        </p:nvGrpSpPr>
        <p:grpSpPr bwMode="auto">
          <a:xfrm>
            <a:off x="1143000" y="2209800"/>
            <a:ext cx="2790825" cy="2209800"/>
            <a:chOff x="720" y="1392"/>
            <a:chExt cx="1758" cy="1392"/>
          </a:xfrm>
        </p:grpSpPr>
        <p:sp>
          <p:nvSpPr>
            <p:cNvPr id="588811" name="WordArt 11"/>
            <p:cNvSpPr>
              <a:spLocks noChangeArrowheads="1" noChangeShapeType="1" noTextEdit="1"/>
            </p:cNvSpPr>
            <p:nvPr/>
          </p:nvSpPr>
          <p:spPr bwMode="auto">
            <a:xfrm>
              <a:off x="720" y="2424"/>
              <a:ext cx="1758" cy="36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wrap="none" fromWordArt="1">
              <a:prstTxWarp prst="textPlain">
                <a:avLst>
                  <a:gd name="adj" fmla="val 50000"/>
                </a:avLst>
              </a:prstTxWarp>
            </a:bodyPr>
            <a:lstStyle/>
            <a:p>
              <a:pPr algn="ctr"/>
              <a:r>
                <a:rPr lang="en-US" sz="3600" kern="10">
                  <a:gradFill rotWithShape="0">
                    <a:gsLst>
                      <a:gs pos="0">
                        <a:srgbClr val="FFFF00"/>
                      </a:gs>
                      <a:gs pos="100000">
                        <a:srgbClr val="FF9933"/>
                      </a:gs>
                    </a:gsLst>
                    <a:path path="rect">
                      <a:fillToRect l="50000" t="50000" r="50000" b="50000"/>
                    </a:path>
                  </a:gradFill>
                  <a:effectLst>
                    <a:outerShdw dist="35921" dir="2700000" algn="ctr" rotWithShape="0">
                      <a:srgbClr val="C0C0C0"/>
                    </a:outerShdw>
                  </a:effectLst>
                  <a:latin typeface="Impact"/>
                </a:rPr>
                <a:t>Electrical Fires</a:t>
              </a:r>
            </a:p>
          </p:txBody>
        </p:sp>
        <p:grpSp>
          <p:nvGrpSpPr>
            <p:cNvPr id="588821" name="Group 21"/>
            <p:cNvGrpSpPr>
              <a:grpSpLocks/>
            </p:cNvGrpSpPr>
            <p:nvPr/>
          </p:nvGrpSpPr>
          <p:grpSpPr bwMode="auto">
            <a:xfrm>
              <a:off x="1296" y="1392"/>
              <a:ext cx="720" cy="1008"/>
              <a:chOff x="1296" y="1392"/>
              <a:chExt cx="720" cy="1008"/>
            </a:xfrm>
          </p:grpSpPr>
          <p:sp>
            <p:nvSpPr>
              <p:cNvPr id="588804" name="Oval 4"/>
              <p:cNvSpPr>
                <a:spLocks noChangeArrowheads="1"/>
              </p:cNvSpPr>
              <p:nvPr/>
            </p:nvSpPr>
            <p:spPr bwMode="auto">
              <a:xfrm>
                <a:off x="1296" y="1392"/>
                <a:ext cx="720" cy="720"/>
              </a:xfrm>
              <a:prstGeom prst="ellipse">
                <a:avLst/>
              </a:prstGeom>
              <a:solidFill>
                <a:srgbClr val="41CFFB"/>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8806" name="Text Box 6"/>
              <p:cNvSpPr txBox="1">
                <a:spLocks noChangeArrowheads="1"/>
              </p:cNvSpPr>
              <p:nvPr/>
            </p:nvSpPr>
            <p:spPr bwMode="auto">
              <a:xfrm>
                <a:off x="1468" y="1458"/>
                <a:ext cx="372"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kumimoji="0" lang="en-US" sz="5400" b="1">
                    <a:solidFill>
                      <a:srgbClr val="FFFF00"/>
                    </a:solidFill>
                  </a:rPr>
                  <a:t>C</a:t>
                </a:r>
              </a:p>
            </p:txBody>
          </p:sp>
          <p:sp>
            <p:nvSpPr>
              <p:cNvPr id="588818" name="AutoShape 18"/>
              <p:cNvSpPr>
                <a:spLocks noChangeArrowheads="1"/>
              </p:cNvSpPr>
              <p:nvPr/>
            </p:nvSpPr>
            <p:spPr bwMode="auto">
              <a:xfrm>
                <a:off x="1536" y="2208"/>
                <a:ext cx="240" cy="192"/>
              </a:xfrm>
              <a:prstGeom prst="downArrow">
                <a:avLst>
                  <a:gd name="adj1" fmla="val 50000"/>
                  <a:gd name="adj2" fmla="val 25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588824" name="Group 24"/>
          <p:cNvGrpSpPr>
            <a:grpSpLocks/>
          </p:cNvGrpSpPr>
          <p:nvPr/>
        </p:nvGrpSpPr>
        <p:grpSpPr bwMode="auto">
          <a:xfrm>
            <a:off x="2971800" y="5105400"/>
            <a:ext cx="4695825" cy="1447800"/>
            <a:chOff x="1872" y="3216"/>
            <a:chExt cx="2958" cy="912"/>
          </a:xfrm>
        </p:grpSpPr>
        <p:grpSp>
          <p:nvGrpSpPr>
            <p:cNvPr id="588812" name="Group 12"/>
            <p:cNvGrpSpPr>
              <a:grpSpLocks/>
            </p:cNvGrpSpPr>
            <p:nvPr/>
          </p:nvGrpSpPr>
          <p:grpSpPr bwMode="auto">
            <a:xfrm>
              <a:off x="1872" y="3216"/>
              <a:ext cx="816" cy="912"/>
              <a:chOff x="2304" y="2544"/>
              <a:chExt cx="816" cy="912"/>
            </a:xfrm>
          </p:grpSpPr>
          <p:sp>
            <p:nvSpPr>
              <p:cNvPr id="588807" name="AutoShape 7"/>
              <p:cNvSpPr>
                <a:spLocks noChangeArrowheads="1"/>
              </p:cNvSpPr>
              <p:nvPr/>
            </p:nvSpPr>
            <p:spPr bwMode="auto">
              <a:xfrm>
                <a:off x="2304" y="2544"/>
                <a:ext cx="816" cy="912"/>
              </a:xfrm>
              <a:prstGeom prst="triangle">
                <a:avLst>
                  <a:gd name="adj" fmla="val 50000"/>
                </a:avLst>
              </a:prstGeom>
              <a:solidFill>
                <a:srgbClr val="00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8808" name="Text Box 8"/>
              <p:cNvSpPr txBox="1">
                <a:spLocks noChangeArrowheads="1"/>
              </p:cNvSpPr>
              <p:nvPr/>
            </p:nvSpPr>
            <p:spPr bwMode="auto">
              <a:xfrm>
                <a:off x="2544" y="2880"/>
                <a:ext cx="372"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kumimoji="0" lang="en-US" sz="5400" b="1">
                    <a:solidFill>
                      <a:srgbClr val="FFFF00"/>
                    </a:solidFill>
                  </a:rPr>
                  <a:t>A</a:t>
                </a:r>
              </a:p>
            </p:txBody>
          </p:sp>
        </p:grpSp>
        <p:sp>
          <p:nvSpPr>
            <p:cNvPr id="588813" name="WordArt 13"/>
            <p:cNvSpPr>
              <a:spLocks noChangeArrowheads="1" noChangeShapeType="1" noTextEdit="1"/>
            </p:cNvSpPr>
            <p:nvPr/>
          </p:nvSpPr>
          <p:spPr bwMode="auto">
            <a:xfrm>
              <a:off x="3072" y="3504"/>
              <a:ext cx="1758" cy="36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wrap="none" fromWordArt="1">
              <a:prstTxWarp prst="textPlain">
                <a:avLst>
                  <a:gd name="adj" fmla="val 50000"/>
                </a:avLst>
              </a:prstTxWarp>
            </a:bodyPr>
            <a:lstStyle/>
            <a:p>
              <a:pPr algn="ctr"/>
              <a:r>
                <a:rPr lang="en-US" sz="3600" kern="10">
                  <a:gradFill rotWithShape="0">
                    <a:gsLst>
                      <a:gs pos="0">
                        <a:srgbClr val="FFFF00"/>
                      </a:gs>
                      <a:gs pos="100000">
                        <a:srgbClr val="FF9933"/>
                      </a:gs>
                    </a:gsLst>
                    <a:path path="rect">
                      <a:fillToRect l="50000" t="50000" r="50000" b="50000"/>
                    </a:path>
                  </a:gradFill>
                  <a:effectLst>
                    <a:outerShdw dist="35921" dir="2700000" algn="ctr" rotWithShape="0">
                      <a:srgbClr val="C0C0C0"/>
                    </a:outerShdw>
                  </a:effectLst>
                  <a:latin typeface="Impact"/>
                </a:rPr>
                <a:t>Wood Fires</a:t>
              </a:r>
            </a:p>
          </p:txBody>
        </p:sp>
        <p:sp>
          <p:nvSpPr>
            <p:cNvPr id="588819" name="AutoShape 19"/>
            <p:cNvSpPr>
              <a:spLocks noChangeArrowheads="1"/>
            </p:cNvSpPr>
            <p:nvPr/>
          </p:nvSpPr>
          <p:spPr bwMode="auto">
            <a:xfrm>
              <a:off x="2688" y="3648"/>
              <a:ext cx="192" cy="240"/>
            </a:xfrm>
            <a:prstGeom prst="rightArrow">
              <a:avLst>
                <a:gd name="adj1" fmla="val 50000"/>
                <a:gd name="adj2" fmla="val 25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88822" name="Group 22"/>
          <p:cNvGrpSpPr>
            <a:grpSpLocks/>
          </p:cNvGrpSpPr>
          <p:nvPr/>
        </p:nvGrpSpPr>
        <p:grpSpPr bwMode="auto">
          <a:xfrm>
            <a:off x="4800600" y="2209800"/>
            <a:ext cx="2790825" cy="2514600"/>
            <a:chOff x="3024" y="1392"/>
            <a:chExt cx="1758" cy="1584"/>
          </a:xfrm>
        </p:grpSpPr>
        <p:grpSp>
          <p:nvGrpSpPr>
            <p:cNvPr id="588814" name="Group 14"/>
            <p:cNvGrpSpPr>
              <a:grpSpLocks/>
            </p:cNvGrpSpPr>
            <p:nvPr/>
          </p:nvGrpSpPr>
          <p:grpSpPr bwMode="auto">
            <a:xfrm>
              <a:off x="3456" y="2208"/>
              <a:ext cx="864" cy="768"/>
              <a:chOff x="3744" y="1584"/>
              <a:chExt cx="864" cy="768"/>
            </a:xfrm>
          </p:grpSpPr>
          <p:sp>
            <p:nvSpPr>
              <p:cNvPr id="588809" name="Rectangle 9"/>
              <p:cNvSpPr>
                <a:spLocks noChangeArrowheads="1"/>
              </p:cNvSpPr>
              <p:nvPr/>
            </p:nvSpPr>
            <p:spPr bwMode="auto">
              <a:xfrm>
                <a:off x="3744" y="1584"/>
                <a:ext cx="864" cy="768"/>
              </a:xfrm>
              <a:prstGeom prst="rect">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8810" name="Text Box 10"/>
              <p:cNvSpPr txBox="1">
                <a:spLocks noChangeArrowheads="1"/>
              </p:cNvSpPr>
              <p:nvPr/>
            </p:nvSpPr>
            <p:spPr bwMode="auto">
              <a:xfrm>
                <a:off x="3984" y="1680"/>
                <a:ext cx="372"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kumimoji="0" lang="en-US" sz="5400" b="1">
                    <a:solidFill>
                      <a:srgbClr val="FFFF00"/>
                    </a:solidFill>
                  </a:rPr>
                  <a:t>B</a:t>
                </a:r>
              </a:p>
            </p:txBody>
          </p:sp>
        </p:grpSp>
        <p:sp>
          <p:nvSpPr>
            <p:cNvPr id="588816" name="WordArt 16"/>
            <p:cNvSpPr>
              <a:spLocks noChangeArrowheads="1" noChangeShapeType="1" noTextEdit="1"/>
            </p:cNvSpPr>
            <p:nvPr/>
          </p:nvSpPr>
          <p:spPr bwMode="auto">
            <a:xfrm>
              <a:off x="3024" y="1392"/>
              <a:ext cx="1758" cy="36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wrap="none" fromWordArt="1">
              <a:prstTxWarp prst="textPlain">
                <a:avLst>
                  <a:gd name="adj" fmla="val 50000"/>
                </a:avLst>
              </a:prstTxWarp>
            </a:bodyPr>
            <a:lstStyle/>
            <a:p>
              <a:pPr algn="ctr"/>
              <a:r>
                <a:rPr lang="en-US" sz="3600" kern="10">
                  <a:gradFill rotWithShape="0">
                    <a:gsLst>
                      <a:gs pos="0">
                        <a:srgbClr val="FFFF00"/>
                      </a:gs>
                      <a:gs pos="100000">
                        <a:srgbClr val="FF9933"/>
                      </a:gs>
                    </a:gsLst>
                    <a:path path="rect">
                      <a:fillToRect l="50000" t="50000" r="50000" b="50000"/>
                    </a:path>
                  </a:gradFill>
                  <a:effectLst>
                    <a:outerShdw dist="35921" dir="2700000" algn="ctr" rotWithShape="0">
                      <a:srgbClr val="C0C0C0"/>
                    </a:outerShdw>
                  </a:effectLst>
                  <a:latin typeface="Impact"/>
                </a:rPr>
                <a:t>Liquid Fires</a:t>
              </a:r>
            </a:p>
          </p:txBody>
        </p:sp>
        <p:sp>
          <p:nvSpPr>
            <p:cNvPr id="588820" name="AutoShape 20"/>
            <p:cNvSpPr>
              <a:spLocks noChangeArrowheads="1"/>
            </p:cNvSpPr>
            <p:nvPr/>
          </p:nvSpPr>
          <p:spPr bwMode="auto">
            <a:xfrm>
              <a:off x="3792" y="1872"/>
              <a:ext cx="192" cy="192"/>
            </a:xfrm>
            <a:prstGeom prst="upArrow">
              <a:avLst>
                <a:gd name="adj1" fmla="val 50000"/>
                <a:gd name="adj2" fmla="val 25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6" name="Rectangle 2"/>
          <p:cNvSpPr>
            <a:spLocks noGrp="1" noChangeArrowheads="1"/>
          </p:cNvSpPr>
          <p:nvPr>
            <p:ph type="title"/>
          </p:nvPr>
        </p:nvSpPr>
        <p:spPr/>
        <p:txBody>
          <a:bodyPr/>
          <a:lstStyle/>
          <a:p>
            <a:r>
              <a:rPr lang="en-US"/>
              <a:t>Fire Extinguishers</a:t>
            </a:r>
          </a:p>
        </p:txBody>
      </p:sp>
      <p:sp>
        <p:nvSpPr>
          <p:cNvPr id="589827" name="Rectangle 3"/>
          <p:cNvSpPr>
            <a:spLocks noGrp="1" noChangeArrowheads="1"/>
          </p:cNvSpPr>
          <p:nvPr>
            <p:ph type="body" idx="1"/>
          </p:nvPr>
        </p:nvSpPr>
        <p:spPr/>
        <p:txBody>
          <a:bodyPr/>
          <a:lstStyle/>
          <a:p>
            <a:r>
              <a:rPr lang="en-US"/>
              <a:t>Used to smoother a fire.  There are many different types.  Always have one handy when working with combustible </a:t>
            </a:r>
          </a:p>
          <a:p>
            <a:r>
              <a:rPr lang="en-US"/>
              <a:t>Can be used on a person whose clothes are on fire</a:t>
            </a:r>
          </a:p>
          <a:p>
            <a:pPr lvl="1"/>
            <a:r>
              <a:rPr lang="en-US"/>
              <a:t>Also wrap the person in a blanket to cut off the oxygen to the fire</a:t>
            </a:r>
          </a:p>
        </p:txBody>
      </p:sp>
      <p:graphicFrame>
        <p:nvGraphicFramePr>
          <p:cNvPr id="589828" name="Object 4"/>
          <p:cNvGraphicFramePr>
            <a:graphicFrameLocks noChangeAspect="1"/>
          </p:cNvGraphicFramePr>
          <p:nvPr>
            <p:extLst>
              <p:ext uri="{D42A27DB-BD31-4B8C-83A1-F6EECF244321}">
                <p14:modId xmlns:p14="http://schemas.microsoft.com/office/powerpoint/2010/main" val="3117510158"/>
              </p:ext>
            </p:extLst>
          </p:nvPr>
        </p:nvGraphicFramePr>
        <p:xfrm>
          <a:off x="3429000" y="4343400"/>
          <a:ext cx="4343400" cy="2109787"/>
        </p:xfrm>
        <a:graphic>
          <a:graphicData uri="http://schemas.openxmlformats.org/presentationml/2006/ole">
            <mc:AlternateContent xmlns:mc="http://schemas.openxmlformats.org/markup-compatibility/2006">
              <mc:Choice xmlns:v="urn:schemas-microsoft-com:vml" Requires="v">
                <p:oleObj spid="_x0000_s610336" name="Clip" r:id="rId3" imgW="1713586" imgH="833018" progId="">
                  <p:embed/>
                </p:oleObj>
              </mc:Choice>
              <mc:Fallback>
                <p:oleObj name="Clip" r:id="rId3" imgW="1713586" imgH="833018" progId="">
                  <p:embed/>
                  <p:pic>
                    <p:nvPicPr>
                      <p:cNvPr id="0" name="Picture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4343400"/>
                        <a:ext cx="4343400" cy="2109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ChangeArrowheads="1"/>
          </p:cNvSpPr>
          <p:nvPr>
            <p:ph type="title"/>
          </p:nvPr>
        </p:nvSpPr>
        <p:spPr/>
        <p:txBody>
          <a:bodyPr/>
          <a:lstStyle/>
          <a:p>
            <a:endParaRPr lang="en-US"/>
          </a:p>
        </p:txBody>
      </p:sp>
      <p:sp>
        <p:nvSpPr>
          <p:cNvPr id="602115" name="Rectangle 3"/>
          <p:cNvSpPr>
            <a:spLocks noGrp="1" noChangeArrowheads="1"/>
          </p:cNvSpPr>
          <p:nvPr>
            <p:ph type="body" idx="1"/>
          </p:nvPr>
        </p:nvSpPr>
        <p:spPr/>
        <p:txBody>
          <a:bodyPr/>
          <a:lstStyle/>
          <a:p>
            <a:r>
              <a:rPr lang="en-US" sz="2400" b="1"/>
              <a:t>HOW TO EXTINGUISH SMALL FIRES</a:t>
            </a:r>
            <a:r>
              <a:rPr lang="en-US" sz="2400"/>
              <a:t/>
            </a:r>
            <a:br>
              <a:rPr lang="en-US" sz="2400"/>
            </a:br>
            <a:r>
              <a:rPr lang="en-US" sz="2400"/>
              <a:t/>
            </a:r>
            <a:br>
              <a:rPr lang="en-US" sz="2400"/>
            </a:br>
            <a:r>
              <a:rPr lang="en-US" sz="2400"/>
              <a:t> </a:t>
            </a:r>
            <a:r>
              <a:rPr lang="en-US" sz="2400" b="1"/>
              <a:t>Class A</a:t>
            </a:r>
            <a:r>
              <a:rPr lang="en-US" sz="2400"/>
              <a:t> - Extinguish ordinary combustibles by cooling the material below its ignition temperature and soaking the fibers to prevent re-ignition.</a:t>
            </a:r>
            <a:br>
              <a:rPr lang="en-US" sz="2400"/>
            </a:br>
            <a:r>
              <a:rPr lang="en-US" sz="2400"/>
              <a:t/>
            </a:r>
            <a:br>
              <a:rPr lang="en-US" sz="2400"/>
            </a:br>
            <a:r>
              <a:rPr lang="en-US" sz="2400"/>
              <a:t>Use pressurized water, foam or multi-purpose</a:t>
            </a:r>
            <a:r>
              <a:rPr lang="en-US" sz="2400" i="1"/>
              <a:t>(ABC-rated)</a:t>
            </a:r>
            <a:r>
              <a:rPr lang="en-US" sz="2400"/>
              <a:t> dry chemical extinguishers. DO NOT USE carbon dioxide or ordinary </a:t>
            </a:r>
            <a:r>
              <a:rPr lang="en-US" sz="2400" i="1"/>
              <a:t>(BC-rated)</a:t>
            </a:r>
            <a:r>
              <a:rPr lang="en-US" sz="2400"/>
              <a:t> dry chemical extinguishers on Class A fires.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8" name="Rectangle 2"/>
          <p:cNvSpPr>
            <a:spLocks noChangeArrowheads="1"/>
          </p:cNvSpPr>
          <p:nvPr/>
        </p:nvSpPr>
        <p:spPr bwMode="auto">
          <a:xfrm>
            <a:off x="762000" y="0"/>
            <a:ext cx="8382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2800" b="1">
                <a:latin typeface="Arial" charset="0"/>
              </a:rPr>
              <a:t>HOW TO EXTINGUISH SMALL FIRES</a:t>
            </a:r>
            <a:r>
              <a:rPr lang="en-US" sz="2800">
                <a:latin typeface="Arial" charset="0"/>
              </a:rPr>
              <a:t/>
            </a:r>
            <a:br>
              <a:rPr lang="en-US" sz="2800">
                <a:latin typeface="Arial" charset="0"/>
              </a:rPr>
            </a:br>
            <a:r>
              <a:rPr lang="en-US" sz="2800">
                <a:latin typeface="Arial" charset="0"/>
              </a:rPr>
              <a:t/>
            </a:r>
            <a:br>
              <a:rPr lang="en-US" sz="2800">
                <a:latin typeface="Arial" charset="0"/>
              </a:rPr>
            </a:br>
            <a:r>
              <a:rPr lang="en-US" sz="2800">
                <a:latin typeface="Arial" charset="0"/>
              </a:rPr>
              <a:t>                                                  </a:t>
            </a:r>
            <a:r>
              <a:rPr lang="en-US" sz="2800" b="1">
                <a:latin typeface="Arial" charset="0"/>
              </a:rPr>
              <a:t>Class A</a:t>
            </a:r>
            <a:r>
              <a:rPr lang="en-US" sz="2800">
                <a:latin typeface="Arial" charset="0"/>
              </a:rPr>
              <a:t> - Extinguish ordinary combustibles by cooling the material below its ignition temperature and soaking the fibers to prevent re-ignition.</a:t>
            </a:r>
            <a:br>
              <a:rPr lang="en-US" sz="2800">
                <a:latin typeface="Arial" charset="0"/>
              </a:rPr>
            </a:br>
            <a:r>
              <a:rPr lang="en-US" sz="2800">
                <a:latin typeface="Arial" charset="0"/>
              </a:rPr>
              <a:t/>
            </a:r>
            <a:br>
              <a:rPr lang="en-US" sz="2800">
                <a:latin typeface="Arial" charset="0"/>
              </a:rPr>
            </a:br>
            <a:r>
              <a:rPr lang="en-US" sz="2800">
                <a:latin typeface="Arial" charset="0"/>
              </a:rPr>
              <a:t>Use pressurized water, foam or multi-purpose</a:t>
            </a:r>
            <a:r>
              <a:rPr lang="en-US" sz="2800" i="1">
                <a:latin typeface="Arial" charset="0"/>
              </a:rPr>
              <a:t>(ABC-rated)</a:t>
            </a:r>
            <a:r>
              <a:rPr lang="en-US" sz="2800">
                <a:latin typeface="Arial" charset="0"/>
              </a:rPr>
              <a:t> dry chemical extinguishers. DO NOT USE carbon dioxide or ordinary </a:t>
            </a:r>
            <a:r>
              <a:rPr lang="en-US" sz="2800" i="1">
                <a:latin typeface="Arial" charset="0"/>
              </a:rPr>
              <a:t>(BC-rated)</a:t>
            </a:r>
            <a:r>
              <a:rPr lang="en-US" sz="2800">
                <a:latin typeface="Arial" charset="0"/>
              </a:rPr>
              <a:t> dry chemical extinguishers on Class A fires.</a:t>
            </a:r>
            <a:r>
              <a:rPr lang="en-US" sz="1200"/>
              <a:t> </a:t>
            </a:r>
            <a:endParaRPr lang="en-US" sz="1000">
              <a:latin typeface="Arial" charset="0"/>
            </a:endParaRPr>
          </a:p>
        </p:txBody>
      </p:sp>
      <p:pic>
        <p:nvPicPr>
          <p:cNvPr id="603139" name="Picture 3" descr="http://www.ou.edu/oupd/firtyp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1000" y="5143500"/>
            <a:ext cx="1679575" cy="1714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Rectangle 2"/>
          <p:cNvSpPr>
            <a:spLocks noChangeArrowheads="1"/>
          </p:cNvSpPr>
          <p:nvPr/>
        </p:nvSpPr>
        <p:spPr bwMode="auto">
          <a:xfrm>
            <a:off x="1143000" y="304800"/>
            <a:ext cx="8001000" cy="431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000">
                <a:latin typeface="Arial" charset="0"/>
              </a:rPr>
              <a:t>          </a:t>
            </a:r>
            <a:r>
              <a:rPr lang="en-US" sz="3200" b="1">
                <a:latin typeface="Arial" charset="0"/>
              </a:rPr>
              <a:t>Class B</a:t>
            </a:r>
            <a:r>
              <a:rPr lang="en-US" sz="3200">
                <a:latin typeface="Arial" charset="0"/>
              </a:rPr>
              <a:t> - Extinguish flammable liquids, greases or gases by removing the oxygen, preventing the vapors from reaching the ignition source or inhibiting the chemical chain reaction. </a:t>
            </a:r>
            <a:br>
              <a:rPr lang="en-US" sz="3200">
                <a:latin typeface="Arial" charset="0"/>
              </a:rPr>
            </a:br>
            <a:r>
              <a:rPr lang="en-US" sz="3200">
                <a:latin typeface="Arial" charset="0"/>
              </a:rPr>
              <a:t/>
            </a:r>
            <a:br>
              <a:rPr lang="en-US" sz="3200">
                <a:latin typeface="Arial" charset="0"/>
              </a:rPr>
            </a:br>
            <a:r>
              <a:rPr lang="en-US" sz="3200">
                <a:latin typeface="Arial" charset="0"/>
              </a:rPr>
              <a:t>Foam, carbon dioxide, ordinary </a:t>
            </a:r>
            <a:r>
              <a:rPr lang="en-US" sz="3200" i="1">
                <a:latin typeface="Arial" charset="0"/>
              </a:rPr>
              <a:t>(BC-rated)</a:t>
            </a:r>
            <a:r>
              <a:rPr lang="en-US" sz="3200">
                <a:latin typeface="Arial" charset="0"/>
              </a:rPr>
              <a:t> dry chemical, multi-purpose dry chemical, and halon extinguishers may be used to fight Class B fires</a:t>
            </a:r>
            <a:r>
              <a:rPr lang="en-US" sz="1000">
                <a:latin typeface="Arial" charset="0"/>
              </a:rPr>
              <a:t>.</a:t>
            </a:r>
            <a:r>
              <a:rPr lang="en-US" sz="1200"/>
              <a:t> </a:t>
            </a:r>
            <a:endParaRPr lang="en-US" sz="1000">
              <a:latin typeface="Arial" charset="0"/>
            </a:endParaRPr>
          </a:p>
        </p:txBody>
      </p:sp>
      <p:pic>
        <p:nvPicPr>
          <p:cNvPr id="604163" name="Picture 3" descr="http://www.ou.edu/oupd/firtyp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4400" y="5143500"/>
            <a:ext cx="1679575" cy="1714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2"/>
          <p:cNvSpPr>
            <a:spLocks noChangeArrowheads="1"/>
          </p:cNvSpPr>
          <p:nvPr/>
        </p:nvSpPr>
        <p:spPr bwMode="auto">
          <a:xfrm>
            <a:off x="1143000" y="304800"/>
            <a:ext cx="8001000" cy="454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2800" b="1">
                <a:latin typeface="Arial" charset="0"/>
              </a:rPr>
              <a:t>Class C</a:t>
            </a:r>
            <a:r>
              <a:rPr lang="en-US" sz="2800">
                <a:latin typeface="Arial" charset="0"/>
              </a:rPr>
              <a:t> - Extinguish energized electrical equipment by using an extinguishing agent that is not capable of conducting electrical currents.</a:t>
            </a:r>
            <a:br>
              <a:rPr lang="en-US" sz="2800">
                <a:latin typeface="Arial" charset="0"/>
              </a:rPr>
            </a:br>
            <a:r>
              <a:rPr lang="en-US" sz="2800">
                <a:latin typeface="Arial" charset="0"/>
              </a:rPr>
              <a:t>Carbon dioxide, ordinary </a:t>
            </a:r>
            <a:r>
              <a:rPr lang="en-US" sz="2800" i="1">
                <a:latin typeface="Arial" charset="0"/>
              </a:rPr>
              <a:t>(BC-rated)</a:t>
            </a:r>
            <a:r>
              <a:rPr lang="en-US" sz="2800">
                <a:latin typeface="Arial" charset="0"/>
              </a:rPr>
              <a:t> dry chemical, multi-purpose dry chemical and halon* fire extinguishers may be used to fight Class C fires. DO NOT USE water extinguishers on energized electrical equipment.</a:t>
            </a:r>
            <a:br>
              <a:rPr lang="en-US" sz="2800">
                <a:latin typeface="Arial" charset="0"/>
              </a:rPr>
            </a:br>
            <a:r>
              <a:rPr lang="en-US" sz="2800" i="1">
                <a:latin typeface="Arial" charset="0"/>
              </a:rPr>
              <a:t>* Even though halon is widely used, EPA legislation is phasing it out of use in favor of agents less harmful to the environment</a:t>
            </a:r>
            <a:r>
              <a:rPr lang="en-US" sz="3200" i="1">
                <a:latin typeface="Arial" charset="0"/>
              </a:rPr>
              <a:t>.</a:t>
            </a:r>
            <a:r>
              <a:rPr lang="en-US" sz="3200"/>
              <a:t> </a:t>
            </a:r>
            <a:endParaRPr lang="en-US" sz="3200">
              <a:latin typeface="Arial" charset="0"/>
            </a:endParaRPr>
          </a:p>
        </p:txBody>
      </p:sp>
      <p:pic>
        <p:nvPicPr>
          <p:cNvPr id="605187" name="Picture 3" descr="http://www.ou.edu/oupd/firtyp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4425" y="5143500"/>
            <a:ext cx="1679575" cy="1714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2"/>
          <p:cNvSpPr>
            <a:spLocks noChangeArrowheads="1"/>
          </p:cNvSpPr>
          <p:nvPr/>
        </p:nvSpPr>
        <p:spPr bwMode="auto">
          <a:xfrm>
            <a:off x="1143000" y="228600"/>
            <a:ext cx="7772400" cy="431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000">
                <a:latin typeface="Arial" charset="0"/>
              </a:rPr>
              <a:t> </a:t>
            </a:r>
            <a:r>
              <a:rPr lang="en-US" sz="3200" b="1">
                <a:latin typeface="Arial" charset="0"/>
              </a:rPr>
              <a:t>Class D</a:t>
            </a:r>
            <a:r>
              <a:rPr lang="en-US" sz="3200">
                <a:latin typeface="Arial" charset="0"/>
              </a:rPr>
              <a:t> - Extinguish combustible metals such as magnesium, titanium, potassium and sodium with dry powder extinguishing agents specially designated for the material involved.</a:t>
            </a:r>
            <a:br>
              <a:rPr lang="en-US" sz="3200">
                <a:latin typeface="Arial" charset="0"/>
              </a:rPr>
            </a:br>
            <a:r>
              <a:rPr lang="en-US" sz="3200">
                <a:latin typeface="Arial" charset="0"/>
              </a:rPr>
              <a:t>In most cases, they absorb the heat from the material, cooling it below its ignition temperature.</a:t>
            </a:r>
            <a:r>
              <a:rPr lang="en-US" sz="1200"/>
              <a:t> </a:t>
            </a:r>
            <a:endParaRPr lang="en-US" sz="1000">
              <a:latin typeface="Arial" charset="0"/>
            </a:endParaRPr>
          </a:p>
        </p:txBody>
      </p:sp>
      <p:pic>
        <p:nvPicPr>
          <p:cNvPr id="606211" name="Picture 3" descr="http://www.ou.edu/oupd/firtyp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4572000"/>
            <a:ext cx="1679575" cy="1714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8" name="Rectangle 2"/>
          <p:cNvSpPr>
            <a:spLocks noGrp="1" noChangeArrowheads="1"/>
          </p:cNvSpPr>
          <p:nvPr>
            <p:ph type="title"/>
          </p:nvPr>
        </p:nvSpPr>
        <p:spPr/>
        <p:txBody>
          <a:bodyPr/>
          <a:lstStyle/>
          <a:p>
            <a:r>
              <a:rPr lang="en-US"/>
              <a:t>Remember the acronym – P.A.S.S.</a:t>
            </a:r>
          </a:p>
        </p:txBody>
      </p:sp>
      <p:sp>
        <p:nvSpPr>
          <p:cNvPr id="608259" name="Rectangle 3"/>
          <p:cNvSpPr>
            <a:spLocks noGrp="1" noChangeArrowheads="1"/>
          </p:cNvSpPr>
          <p:nvPr>
            <p:ph type="body" idx="1"/>
          </p:nvPr>
        </p:nvSpPr>
        <p:spPr/>
        <p:txBody>
          <a:bodyPr/>
          <a:lstStyle/>
          <a:p>
            <a:r>
              <a:rPr lang="en-US"/>
              <a:t>P – Pull the pin</a:t>
            </a:r>
          </a:p>
          <a:p>
            <a:r>
              <a:rPr lang="en-US"/>
              <a:t>A – Aim the extinguisher nozzle at the base of the fire</a:t>
            </a:r>
          </a:p>
          <a:p>
            <a:r>
              <a:rPr lang="en-US"/>
              <a:t>S – Squeeze the trigger while holding the extinguisher upright.</a:t>
            </a:r>
          </a:p>
          <a:p>
            <a:r>
              <a:rPr lang="en-US"/>
              <a:t>S – Sweep the extinguisher from side to side covering the area of the fire with the extinguishing agent</a:t>
            </a:r>
          </a:p>
        </p:txBody>
      </p:sp>
      <p:pic>
        <p:nvPicPr>
          <p:cNvPr id="608260" name="Picture 4" descr="http://www.ou.edu/oupd/passani1.gif"/>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5105400"/>
            <a:ext cx="2209800" cy="1752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err="1" smtClean="0"/>
              <a:t>Boardwarmer</a:t>
            </a:r>
            <a:r>
              <a:rPr lang="en-US" b="1" u="sng" dirty="0" smtClean="0"/>
              <a:t>: </a:t>
            </a:r>
            <a:r>
              <a:rPr lang="en-US" dirty="0" smtClean="0"/>
              <a:t>Write questions, turn in with Exit Ticket</a:t>
            </a:r>
            <a:endParaRPr lang="en-US" dirty="0"/>
          </a:p>
        </p:txBody>
      </p:sp>
      <p:sp>
        <p:nvSpPr>
          <p:cNvPr id="3" name="Content Placeholder 2"/>
          <p:cNvSpPr>
            <a:spLocks noGrp="1"/>
          </p:cNvSpPr>
          <p:nvPr>
            <p:ph idx="1"/>
          </p:nvPr>
        </p:nvSpPr>
        <p:spPr/>
        <p:txBody>
          <a:bodyPr/>
          <a:lstStyle/>
          <a:p>
            <a:pPr marL="514350" indent="-514350">
              <a:lnSpc>
                <a:spcPct val="150000"/>
              </a:lnSpc>
              <a:buFont typeface="+mj-lt"/>
              <a:buAutoNum type="arabicPeriod"/>
            </a:pPr>
            <a:r>
              <a:rPr lang="en-US" sz="3600" dirty="0"/>
              <a:t>What is safety about?</a:t>
            </a:r>
          </a:p>
          <a:p>
            <a:pPr marL="514350" indent="-514350">
              <a:lnSpc>
                <a:spcPct val="150000"/>
              </a:lnSpc>
              <a:buFont typeface="+mj-lt"/>
              <a:buAutoNum type="arabicPeriod"/>
            </a:pPr>
            <a:r>
              <a:rPr lang="en-US" sz="3600" dirty="0" smtClean="0"/>
              <a:t>What are the 2 commandments of safety this video goes over?</a:t>
            </a:r>
          </a:p>
          <a:p>
            <a:pPr marL="514350" indent="-514350">
              <a:lnSpc>
                <a:spcPct val="150000"/>
              </a:lnSpc>
              <a:buFont typeface="+mj-lt"/>
              <a:buAutoNum type="arabicPeriod"/>
            </a:pPr>
            <a:r>
              <a:rPr lang="en-US" sz="3600" dirty="0" smtClean="0"/>
              <a:t>Are accidents preventable or do they just happen?</a:t>
            </a:r>
          </a:p>
        </p:txBody>
      </p:sp>
    </p:spTree>
    <p:extLst>
      <p:ext uri="{BB962C8B-B14F-4D97-AF65-F5344CB8AC3E}">
        <p14:creationId xmlns:p14="http://schemas.microsoft.com/office/powerpoint/2010/main" val="183839132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1634" name="Rectangle 2"/>
          <p:cNvSpPr>
            <a:spLocks noGrp="1" noChangeArrowheads="1"/>
          </p:cNvSpPr>
          <p:nvPr>
            <p:ph type="title"/>
          </p:nvPr>
        </p:nvSpPr>
        <p:spPr/>
        <p:txBody>
          <a:bodyPr/>
          <a:lstStyle/>
          <a:p>
            <a:r>
              <a:rPr lang="en-US"/>
              <a:t>Planning An Agricultural Project</a:t>
            </a:r>
          </a:p>
        </p:txBody>
      </p:sp>
      <p:sp>
        <p:nvSpPr>
          <p:cNvPr id="581635" name="Rectangle 3"/>
          <p:cNvSpPr>
            <a:spLocks noGrp="1" noChangeArrowheads="1"/>
          </p:cNvSpPr>
          <p:nvPr>
            <p:ph type="body" idx="1"/>
          </p:nvPr>
        </p:nvSpPr>
        <p:spPr/>
        <p:txBody>
          <a:bodyPr/>
          <a:lstStyle/>
          <a:p>
            <a:r>
              <a:rPr lang="en-US"/>
              <a:t>Blueprints are used to plan projects</a:t>
            </a:r>
          </a:p>
          <a:p>
            <a:endParaRPr lang="en-US"/>
          </a:p>
          <a:p>
            <a:r>
              <a:rPr lang="en-US"/>
              <a:t>Simple designs</a:t>
            </a:r>
          </a:p>
          <a:p>
            <a:pPr lvl="1"/>
            <a:r>
              <a:rPr lang="en-US"/>
              <a:t>Sharp lead pencil with an eraser</a:t>
            </a:r>
          </a:p>
          <a:p>
            <a:pPr lvl="1"/>
            <a:r>
              <a:rPr lang="en-US"/>
              <a:t>Protractor</a:t>
            </a:r>
          </a:p>
          <a:p>
            <a:pPr lvl="1"/>
            <a:r>
              <a:rPr lang="en-US"/>
              <a:t>Ruler (12”)</a:t>
            </a:r>
          </a:p>
          <a:p>
            <a:pPr lvl="1"/>
            <a:r>
              <a:rPr lang="en-US"/>
              <a:t>Compass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81635">
                                            <p:txEl>
                                              <p:pRg st="0" end="0"/>
                                            </p:txEl>
                                          </p:spTgt>
                                        </p:tgtEl>
                                        <p:attrNameLst>
                                          <p:attrName>style.visibility</p:attrName>
                                        </p:attrNameLst>
                                      </p:cBhvr>
                                      <p:to>
                                        <p:strVal val="visible"/>
                                      </p:to>
                                    </p:set>
                                    <p:anim calcmode="lin" valueType="num">
                                      <p:cBhvr additive="base">
                                        <p:cTn id="7" dur="500" fill="hold"/>
                                        <p:tgtEl>
                                          <p:spTgt spid="5816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1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81635">
                                            <p:txEl>
                                              <p:pRg st="2" end="2"/>
                                            </p:txEl>
                                          </p:spTgt>
                                        </p:tgtEl>
                                        <p:attrNameLst>
                                          <p:attrName>style.visibility</p:attrName>
                                        </p:attrNameLst>
                                      </p:cBhvr>
                                      <p:to>
                                        <p:strVal val="visible"/>
                                      </p:to>
                                    </p:set>
                                    <p:anim calcmode="lin" valueType="num">
                                      <p:cBhvr additive="base">
                                        <p:cTn id="13" dur="500" fill="hold"/>
                                        <p:tgtEl>
                                          <p:spTgt spid="58163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16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81635">
                                            <p:txEl>
                                              <p:pRg st="3" end="3"/>
                                            </p:txEl>
                                          </p:spTgt>
                                        </p:tgtEl>
                                        <p:attrNameLst>
                                          <p:attrName>style.visibility</p:attrName>
                                        </p:attrNameLst>
                                      </p:cBhvr>
                                      <p:to>
                                        <p:strVal val="visible"/>
                                      </p:to>
                                    </p:set>
                                    <p:anim calcmode="lin" valueType="num">
                                      <p:cBhvr additive="base">
                                        <p:cTn id="19" dur="500" fill="hold"/>
                                        <p:tgtEl>
                                          <p:spTgt spid="58163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816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81635">
                                            <p:txEl>
                                              <p:pRg st="4" end="4"/>
                                            </p:txEl>
                                          </p:spTgt>
                                        </p:tgtEl>
                                        <p:attrNameLst>
                                          <p:attrName>style.visibility</p:attrName>
                                        </p:attrNameLst>
                                      </p:cBhvr>
                                      <p:to>
                                        <p:strVal val="visible"/>
                                      </p:to>
                                    </p:set>
                                    <p:anim calcmode="lin" valueType="num">
                                      <p:cBhvr additive="base">
                                        <p:cTn id="25" dur="500" fill="hold"/>
                                        <p:tgtEl>
                                          <p:spTgt spid="58163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816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81635">
                                            <p:txEl>
                                              <p:pRg st="5" end="5"/>
                                            </p:txEl>
                                          </p:spTgt>
                                        </p:tgtEl>
                                        <p:attrNameLst>
                                          <p:attrName>style.visibility</p:attrName>
                                        </p:attrNameLst>
                                      </p:cBhvr>
                                      <p:to>
                                        <p:strVal val="visible"/>
                                      </p:to>
                                    </p:set>
                                    <p:anim calcmode="lin" valueType="num">
                                      <p:cBhvr additive="base">
                                        <p:cTn id="31" dur="500" fill="hold"/>
                                        <p:tgtEl>
                                          <p:spTgt spid="58163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8163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81635">
                                            <p:txEl>
                                              <p:pRg st="6" end="6"/>
                                            </p:txEl>
                                          </p:spTgt>
                                        </p:tgtEl>
                                        <p:attrNameLst>
                                          <p:attrName>style.visibility</p:attrName>
                                        </p:attrNameLst>
                                      </p:cBhvr>
                                      <p:to>
                                        <p:strVal val="visible"/>
                                      </p:to>
                                    </p:set>
                                    <p:anim calcmode="lin" valueType="num">
                                      <p:cBhvr additive="base">
                                        <p:cTn id="37" dur="500" fill="hold"/>
                                        <p:tgtEl>
                                          <p:spTgt spid="58163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8163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1635" grpId="0" build="p" bldLvl="2"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61235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49500" y="230188"/>
            <a:ext cx="4445000" cy="6396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924610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2658" name="Rectangle 2"/>
          <p:cNvSpPr>
            <a:spLocks noGrp="1" noChangeArrowheads="1"/>
          </p:cNvSpPr>
          <p:nvPr>
            <p:ph type="title"/>
          </p:nvPr>
        </p:nvSpPr>
        <p:spPr>
          <a:xfrm>
            <a:off x="1066800" y="152400"/>
            <a:ext cx="7772400" cy="533400"/>
          </a:xfrm>
        </p:spPr>
        <p:txBody>
          <a:bodyPr/>
          <a:lstStyle/>
          <a:p>
            <a:r>
              <a:rPr lang="en-US" dirty="0"/>
              <a:t>Planning An Agricultural Project</a:t>
            </a:r>
          </a:p>
        </p:txBody>
      </p:sp>
      <p:sp>
        <p:nvSpPr>
          <p:cNvPr id="582659" name="Rectangle 3"/>
          <p:cNvSpPr>
            <a:spLocks noGrp="1" noChangeArrowheads="1"/>
          </p:cNvSpPr>
          <p:nvPr>
            <p:ph type="body" idx="1"/>
          </p:nvPr>
        </p:nvSpPr>
        <p:spPr>
          <a:xfrm>
            <a:off x="1066800" y="990600"/>
            <a:ext cx="7772400" cy="5638800"/>
          </a:xfrm>
        </p:spPr>
        <p:txBody>
          <a:bodyPr/>
          <a:lstStyle/>
          <a:p>
            <a:pPr marL="533400" indent="-533400"/>
            <a:r>
              <a:rPr lang="en-US" dirty="0"/>
              <a:t>Detailed plans</a:t>
            </a:r>
          </a:p>
          <a:p>
            <a:pPr marL="914400" lvl="1" indent="-457200"/>
            <a:r>
              <a:rPr lang="en-US" sz="2800" dirty="0"/>
              <a:t>Drawing board to attach paper</a:t>
            </a:r>
          </a:p>
          <a:p>
            <a:pPr marL="914400" lvl="1" indent="-457200"/>
            <a:r>
              <a:rPr lang="en-US" sz="2800" dirty="0"/>
              <a:t>Masking tape</a:t>
            </a:r>
          </a:p>
          <a:p>
            <a:pPr marL="914400" lvl="1" indent="-457200"/>
            <a:r>
              <a:rPr lang="en-US" sz="2800" dirty="0"/>
              <a:t>T square for drawing horizontal lines</a:t>
            </a:r>
          </a:p>
          <a:p>
            <a:pPr marL="914400" lvl="1" indent="-457200"/>
            <a:r>
              <a:rPr lang="en-US" sz="2800" dirty="0"/>
              <a:t>Right triangle for vertical lines</a:t>
            </a:r>
          </a:p>
          <a:p>
            <a:pPr marL="914400" lvl="1" indent="-457200"/>
            <a:r>
              <a:rPr lang="en-US" sz="2800" dirty="0"/>
              <a:t>Scale</a:t>
            </a:r>
          </a:p>
          <a:p>
            <a:pPr marL="1371600" lvl="2" indent="-457200"/>
            <a:r>
              <a:rPr lang="en-US" sz="2800" dirty="0"/>
              <a:t>Instrument with increments shortened according to proportion</a:t>
            </a:r>
          </a:p>
          <a:p>
            <a:pPr marL="1371600" lvl="2" indent="-457200">
              <a:buFont typeface="Wingdings" pitchFamily="2" charset="2"/>
              <a:buAutoNum type="arabicPeriod"/>
            </a:pPr>
            <a:r>
              <a:rPr lang="en-US" sz="2800" dirty="0"/>
              <a:t>Flat scale- looks like a ruler</a:t>
            </a:r>
          </a:p>
          <a:p>
            <a:pPr marL="1371600" lvl="2" indent="-457200">
              <a:buFont typeface="Wingdings" pitchFamily="2" charset="2"/>
              <a:buAutoNum type="arabicPeriod"/>
            </a:pPr>
            <a:r>
              <a:rPr lang="en-US" sz="2800" dirty="0"/>
              <a:t>Triangular scale- three sided, but 6 scales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82659">
                                            <p:txEl>
                                              <p:pRg st="0" end="0"/>
                                            </p:txEl>
                                          </p:spTgt>
                                        </p:tgtEl>
                                        <p:attrNameLst>
                                          <p:attrName>style.visibility</p:attrName>
                                        </p:attrNameLst>
                                      </p:cBhvr>
                                      <p:to>
                                        <p:strVal val="visible"/>
                                      </p:to>
                                    </p:set>
                                    <p:anim calcmode="lin" valueType="num">
                                      <p:cBhvr additive="base">
                                        <p:cTn id="7" dur="500" fill="hold"/>
                                        <p:tgtEl>
                                          <p:spTgt spid="5826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26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82659">
                                            <p:txEl>
                                              <p:pRg st="1" end="1"/>
                                            </p:txEl>
                                          </p:spTgt>
                                        </p:tgtEl>
                                        <p:attrNameLst>
                                          <p:attrName>style.visibility</p:attrName>
                                        </p:attrNameLst>
                                      </p:cBhvr>
                                      <p:to>
                                        <p:strVal val="visible"/>
                                      </p:to>
                                    </p:set>
                                    <p:anim calcmode="lin" valueType="num">
                                      <p:cBhvr additive="base">
                                        <p:cTn id="13" dur="500" fill="hold"/>
                                        <p:tgtEl>
                                          <p:spTgt spid="5826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26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82659">
                                            <p:txEl>
                                              <p:pRg st="2" end="2"/>
                                            </p:txEl>
                                          </p:spTgt>
                                        </p:tgtEl>
                                        <p:attrNameLst>
                                          <p:attrName>style.visibility</p:attrName>
                                        </p:attrNameLst>
                                      </p:cBhvr>
                                      <p:to>
                                        <p:strVal val="visible"/>
                                      </p:to>
                                    </p:set>
                                    <p:anim calcmode="lin" valueType="num">
                                      <p:cBhvr additive="base">
                                        <p:cTn id="19" dur="500" fill="hold"/>
                                        <p:tgtEl>
                                          <p:spTgt spid="58265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826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82659">
                                            <p:txEl>
                                              <p:pRg st="3" end="3"/>
                                            </p:txEl>
                                          </p:spTgt>
                                        </p:tgtEl>
                                        <p:attrNameLst>
                                          <p:attrName>style.visibility</p:attrName>
                                        </p:attrNameLst>
                                      </p:cBhvr>
                                      <p:to>
                                        <p:strVal val="visible"/>
                                      </p:to>
                                    </p:set>
                                    <p:anim calcmode="lin" valueType="num">
                                      <p:cBhvr additive="base">
                                        <p:cTn id="25" dur="500" fill="hold"/>
                                        <p:tgtEl>
                                          <p:spTgt spid="58265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826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82659">
                                            <p:txEl>
                                              <p:pRg st="4" end="4"/>
                                            </p:txEl>
                                          </p:spTgt>
                                        </p:tgtEl>
                                        <p:attrNameLst>
                                          <p:attrName>style.visibility</p:attrName>
                                        </p:attrNameLst>
                                      </p:cBhvr>
                                      <p:to>
                                        <p:strVal val="visible"/>
                                      </p:to>
                                    </p:set>
                                    <p:anim calcmode="lin" valueType="num">
                                      <p:cBhvr additive="base">
                                        <p:cTn id="31" dur="500" fill="hold"/>
                                        <p:tgtEl>
                                          <p:spTgt spid="58265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826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82659">
                                            <p:txEl>
                                              <p:pRg st="5" end="5"/>
                                            </p:txEl>
                                          </p:spTgt>
                                        </p:tgtEl>
                                        <p:attrNameLst>
                                          <p:attrName>style.visibility</p:attrName>
                                        </p:attrNameLst>
                                      </p:cBhvr>
                                      <p:to>
                                        <p:strVal val="visible"/>
                                      </p:to>
                                    </p:set>
                                    <p:anim calcmode="lin" valueType="num">
                                      <p:cBhvr additive="base">
                                        <p:cTn id="37" dur="500" fill="hold"/>
                                        <p:tgtEl>
                                          <p:spTgt spid="58265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82659">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582659">
                                            <p:txEl>
                                              <p:pRg st="6" end="6"/>
                                            </p:txEl>
                                          </p:spTgt>
                                        </p:tgtEl>
                                        <p:attrNameLst>
                                          <p:attrName>style.visibility</p:attrName>
                                        </p:attrNameLst>
                                      </p:cBhvr>
                                      <p:to>
                                        <p:strVal val="visible"/>
                                      </p:to>
                                    </p:set>
                                    <p:anim calcmode="lin" valueType="num">
                                      <p:cBhvr additive="base">
                                        <p:cTn id="41" dur="500" fill="hold"/>
                                        <p:tgtEl>
                                          <p:spTgt spid="582659">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82659">
                                            <p:txEl>
                                              <p:pRg st="6" end="6"/>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582659">
                                            <p:txEl>
                                              <p:pRg st="7" end="7"/>
                                            </p:txEl>
                                          </p:spTgt>
                                        </p:tgtEl>
                                        <p:attrNameLst>
                                          <p:attrName>style.visibility</p:attrName>
                                        </p:attrNameLst>
                                      </p:cBhvr>
                                      <p:to>
                                        <p:strVal val="visible"/>
                                      </p:to>
                                    </p:set>
                                    <p:anim calcmode="lin" valueType="num">
                                      <p:cBhvr additive="base">
                                        <p:cTn id="45" dur="500" fill="hold"/>
                                        <p:tgtEl>
                                          <p:spTgt spid="582659">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82659">
                                            <p:txEl>
                                              <p:pRg st="7" end="7"/>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582659">
                                            <p:txEl>
                                              <p:pRg st="8" end="8"/>
                                            </p:txEl>
                                          </p:spTgt>
                                        </p:tgtEl>
                                        <p:attrNameLst>
                                          <p:attrName>style.visibility</p:attrName>
                                        </p:attrNameLst>
                                      </p:cBhvr>
                                      <p:to>
                                        <p:strVal val="visible"/>
                                      </p:to>
                                    </p:set>
                                    <p:anim calcmode="lin" valueType="num">
                                      <p:cBhvr additive="base">
                                        <p:cTn id="49" dur="500" fill="hold"/>
                                        <p:tgtEl>
                                          <p:spTgt spid="582659">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8265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2659" grpId="0" build="p" bldLvl="2"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682" name="Rectangle 2"/>
          <p:cNvSpPr>
            <a:spLocks noGrp="1" noChangeArrowheads="1"/>
          </p:cNvSpPr>
          <p:nvPr>
            <p:ph type="title"/>
          </p:nvPr>
        </p:nvSpPr>
        <p:spPr/>
        <p:txBody>
          <a:bodyPr/>
          <a:lstStyle/>
          <a:p>
            <a:r>
              <a:rPr lang="en-US"/>
              <a:t>Planning An Agricultural Project</a:t>
            </a:r>
          </a:p>
        </p:txBody>
      </p:sp>
      <p:sp>
        <p:nvSpPr>
          <p:cNvPr id="583683" name="Rectangle 3"/>
          <p:cNvSpPr>
            <a:spLocks noGrp="1" noChangeArrowheads="1"/>
          </p:cNvSpPr>
          <p:nvPr>
            <p:ph type="body" idx="1"/>
          </p:nvPr>
        </p:nvSpPr>
        <p:spPr>
          <a:xfrm>
            <a:off x="1066800" y="1524000"/>
            <a:ext cx="7772400" cy="4267200"/>
          </a:xfrm>
        </p:spPr>
        <p:txBody>
          <a:bodyPr/>
          <a:lstStyle/>
          <a:p>
            <a:pPr marL="533400" indent="-533400"/>
            <a:r>
              <a:rPr lang="en-US" dirty="0"/>
              <a:t>The basics of drawings</a:t>
            </a:r>
          </a:p>
          <a:p>
            <a:pPr marL="914400" lvl="1" indent="-457200"/>
            <a:r>
              <a:rPr lang="en-US" sz="3200" dirty="0"/>
              <a:t>Sketch</a:t>
            </a:r>
          </a:p>
          <a:p>
            <a:pPr marL="1371600" lvl="2" indent="-457200"/>
            <a:r>
              <a:rPr lang="en-US" sz="3200" dirty="0"/>
              <a:t>Rough drawing with no </a:t>
            </a:r>
            <a:r>
              <a:rPr lang="en-US" sz="3200" dirty="0" smtClean="0"/>
              <a:t>dimensions</a:t>
            </a:r>
            <a:endParaRPr lang="en-US" sz="3200" dirty="0"/>
          </a:p>
          <a:p>
            <a:pPr marL="914400" lvl="1" indent="-457200"/>
            <a:r>
              <a:rPr lang="en-US" sz="3200" dirty="0"/>
              <a:t>Pictorial drawing</a:t>
            </a:r>
          </a:p>
          <a:p>
            <a:pPr marL="1371600" lvl="2" indent="-457200"/>
            <a:r>
              <a:rPr lang="en-US" sz="3200" dirty="0"/>
              <a:t>Shows all three views</a:t>
            </a:r>
          </a:p>
          <a:p>
            <a:pPr marL="1371600" lvl="2" indent="-457200">
              <a:buFont typeface="Wingdings" pitchFamily="2" charset="2"/>
              <a:buAutoNum type="arabicPeriod"/>
            </a:pPr>
            <a:r>
              <a:rPr lang="en-US" sz="3200" dirty="0"/>
              <a:t>Top</a:t>
            </a:r>
          </a:p>
          <a:p>
            <a:pPr marL="1371600" lvl="2" indent="-457200">
              <a:buFont typeface="Wingdings" pitchFamily="2" charset="2"/>
              <a:buAutoNum type="arabicPeriod"/>
            </a:pPr>
            <a:r>
              <a:rPr lang="en-US" sz="3200" dirty="0"/>
              <a:t>Side or end</a:t>
            </a:r>
          </a:p>
          <a:p>
            <a:pPr marL="1371600" lvl="2" indent="-457200">
              <a:buFont typeface="Wingdings" pitchFamily="2" charset="2"/>
              <a:buAutoNum type="arabicPeriod"/>
            </a:pPr>
            <a:r>
              <a:rPr lang="en-US" sz="3200" dirty="0"/>
              <a:t>Front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83683">
                                            <p:txEl>
                                              <p:pRg st="0" end="0"/>
                                            </p:txEl>
                                          </p:spTgt>
                                        </p:tgtEl>
                                        <p:attrNameLst>
                                          <p:attrName>style.visibility</p:attrName>
                                        </p:attrNameLst>
                                      </p:cBhvr>
                                      <p:to>
                                        <p:strVal val="visible"/>
                                      </p:to>
                                    </p:set>
                                    <p:anim calcmode="lin" valueType="num">
                                      <p:cBhvr additive="base">
                                        <p:cTn id="7" dur="500" fill="hold"/>
                                        <p:tgtEl>
                                          <p:spTgt spid="5836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36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83683">
                                            <p:txEl>
                                              <p:pRg st="1" end="1"/>
                                            </p:txEl>
                                          </p:spTgt>
                                        </p:tgtEl>
                                        <p:attrNameLst>
                                          <p:attrName>style.visibility</p:attrName>
                                        </p:attrNameLst>
                                      </p:cBhvr>
                                      <p:to>
                                        <p:strVal val="visible"/>
                                      </p:to>
                                    </p:set>
                                    <p:anim calcmode="lin" valueType="num">
                                      <p:cBhvr additive="base">
                                        <p:cTn id="13" dur="500" fill="hold"/>
                                        <p:tgtEl>
                                          <p:spTgt spid="5836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368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83683">
                                            <p:txEl>
                                              <p:pRg st="2" end="2"/>
                                            </p:txEl>
                                          </p:spTgt>
                                        </p:tgtEl>
                                        <p:attrNameLst>
                                          <p:attrName>style.visibility</p:attrName>
                                        </p:attrNameLst>
                                      </p:cBhvr>
                                      <p:to>
                                        <p:strVal val="visible"/>
                                      </p:to>
                                    </p:set>
                                    <p:anim calcmode="lin" valueType="num">
                                      <p:cBhvr additive="base">
                                        <p:cTn id="17" dur="500" fill="hold"/>
                                        <p:tgtEl>
                                          <p:spTgt spid="58368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836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83683">
                                            <p:txEl>
                                              <p:pRg st="3" end="3"/>
                                            </p:txEl>
                                          </p:spTgt>
                                        </p:tgtEl>
                                        <p:attrNameLst>
                                          <p:attrName>style.visibility</p:attrName>
                                        </p:attrNameLst>
                                      </p:cBhvr>
                                      <p:to>
                                        <p:strVal val="visible"/>
                                      </p:to>
                                    </p:set>
                                    <p:anim calcmode="lin" valueType="num">
                                      <p:cBhvr additive="base">
                                        <p:cTn id="23" dur="500" fill="hold"/>
                                        <p:tgtEl>
                                          <p:spTgt spid="58368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8368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83683">
                                            <p:txEl>
                                              <p:pRg st="4" end="4"/>
                                            </p:txEl>
                                          </p:spTgt>
                                        </p:tgtEl>
                                        <p:attrNameLst>
                                          <p:attrName>style.visibility</p:attrName>
                                        </p:attrNameLst>
                                      </p:cBhvr>
                                      <p:to>
                                        <p:strVal val="visible"/>
                                      </p:to>
                                    </p:set>
                                    <p:anim calcmode="lin" valueType="num">
                                      <p:cBhvr additive="base">
                                        <p:cTn id="27" dur="500" fill="hold"/>
                                        <p:tgtEl>
                                          <p:spTgt spid="58368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8368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83683">
                                            <p:txEl>
                                              <p:pRg st="5" end="5"/>
                                            </p:txEl>
                                          </p:spTgt>
                                        </p:tgtEl>
                                        <p:attrNameLst>
                                          <p:attrName>style.visibility</p:attrName>
                                        </p:attrNameLst>
                                      </p:cBhvr>
                                      <p:to>
                                        <p:strVal val="visible"/>
                                      </p:to>
                                    </p:set>
                                    <p:anim calcmode="lin" valueType="num">
                                      <p:cBhvr additive="base">
                                        <p:cTn id="31" dur="500" fill="hold"/>
                                        <p:tgtEl>
                                          <p:spTgt spid="58368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8368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583683">
                                            <p:txEl>
                                              <p:pRg st="6" end="6"/>
                                            </p:txEl>
                                          </p:spTgt>
                                        </p:tgtEl>
                                        <p:attrNameLst>
                                          <p:attrName>style.visibility</p:attrName>
                                        </p:attrNameLst>
                                      </p:cBhvr>
                                      <p:to>
                                        <p:strVal val="visible"/>
                                      </p:to>
                                    </p:set>
                                    <p:anim calcmode="lin" valueType="num">
                                      <p:cBhvr additive="base">
                                        <p:cTn id="35" dur="500" fill="hold"/>
                                        <p:tgtEl>
                                          <p:spTgt spid="58368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8368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83683">
                                            <p:txEl>
                                              <p:pRg st="7" end="7"/>
                                            </p:txEl>
                                          </p:spTgt>
                                        </p:tgtEl>
                                        <p:attrNameLst>
                                          <p:attrName>style.visibility</p:attrName>
                                        </p:attrNameLst>
                                      </p:cBhvr>
                                      <p:to>
                                        <p:strVal val="visible"/>
                                      </p:to>
                                    </p:set>
                                    <p:anim calcmode="lin" valueType="num">
                                      <p:cBhvr additive="base">
                                        <p:cTn id="39" dur="500" fill="hold"/>
                                        <p:tgtEl>
                                          <p:spTgt spid="58368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8368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683" grpId="0" build="p" bldLvl="2"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1026"/>
          <p:cNvSpPr>
            <a:spLocks noGrp="1" noChangeArrowheads="1"/>
          </p:cNvSpPr>
          <p:nvPr>
            <p:ph type="title"/>
          </p:nvPr>
        </p:nvSpPr>
        <p:spPr/>
        <p:txBody>
          <a:bodyPr/>
          <a:lstStyle/>
          <a:p>
            <a:r>
              <a:rPr lang="en-US"/>
              <a:t>Planning An Agricultural Project</a:t>
            </a:r>
          </a:p>
        </p:txBody>
      </p:sp>
      <p:sp>
        <p:nvSpPr>
          <p:cNvPr id="585732" name="AutoShape 1028"/>
          <p:cNvSpPr>
            <a:spLocks noChangeArrowheads="1"/>
          </p:cNvSpPr>
          <p:nvPr/>
        </p:nvSpPr>
        <p:spPr bwMode="auto">
          <a:xfrm>
            <a:off x="1600200" y="2971800"/>
            <a:ext cx="3505200" cy="2667000"/>
          </a:xfrm>
          <a:prstGeom prst="cube">
            <a:avLst>
              <a:gd name="adj" fmla="val 25000"/>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85739" name="Group 1035"/>
          <p:cNvGrpSpPr>
            <a:grpSpLocks/>
          </p:cNvGrpSpPr>
          <p:nvPr/>
        </p:nvGrpSpPr>
        <p:grpSpPr bwMode="auto">
          <a:xfrm>
            <a:off x="1676400" y="1676400"/>
            <a:ext cx="1981200" cy="1600200"/>
            <a:chOff x="1056" y="1056"/>
            <a:chExt cx="1248" cy="1008"/>
          </a:xfrm>
        </p:grpSpPr>
        <p:sp>
          <p:nvSpPr>
            <p:cNvPr id="585733" name="WordArt 1029"/>
            <p:cNvSpPr>
              <a:spLocks noChangeArrowheads="1" noChangeShapeType="1" noTextEdit="1"/>
            </p:cNvSpPr>
            <p:nvPr/>
          </p:nvSpPr>
          <p:spPr bwMode="auto">
            <a:xfrm>
              <a:off x="1056" y="1056"/>
              <a:ext cx="912" cy="384"/>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100000"/>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n-US" sz="3200" kern="10" dirty="0">
                  <a:ln w="9525">
                    <a:miter lim="800000"/>
                    <a:headEnd/>
                    <a:tailEnd/>
                  </a:ln>
                  <a:gradFill rotWithShape="0">
                    <a:gsLst>
                      <a:gs pos="0">
                        <a:srgbClr val="FFE701"/>
                      </a:gs>
                      <a:gs pos="100000">
                        <a:srgbClr val="FE3E02"/>
                      </a:gs>
                    </a:gsLst>
                    <a:lin ang="5400000" scaled="1"/>
                  </a:gradFill>
                  <a:latin typeface="Impact"/>
                </a:rPr>
                <a:t>Top</a:t>
              </a:r>
            </a:p>
          </p:txBody>
        </p:sp>
        <p:sp>
          <p:nvSpPr>
            <p:cNvPr id="585736" name="Line 1032"/>
            <p:cNvSpPr>
              <a:spLocks noChangeShapeType="1"/>
            </p:cNvSpPr>
            <p:nvPr/>
          </p:nvSpPr>
          <p:spPr bwMode="auto">
            <a:xfrm>
              <a:off x="1968" y="1488"/>
              <a:ext cx="336" cy="576"/>
            </a:xfrm>
            <a:prstGeom prst="line">
              <a:avLst/>
            </a:prstGeom>
            <a:noFill/>
            <a:ln w="57150">
              <a:solidFill>
                <a:srgbClr val="FFFF00"/>
              </a:solidFill>
              <a:miter lim="800000"/>
              <a:headEnd/>
              <a:tailEnd type="triangle" w="lg"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585741" name="Group 1037"/>
          <p:cNvGrpSpPr>
            <a:grpSpLocks/>
          </p:cNvGrpSpPr>
          <p:nvPr/>
        </p:nvGrpSpPr>
        <p:grpSpPr bwMode="auto">
          <a:xfrm>
            <a:off x="3124200" y="4800600"/>
            <a:ext cx="5257800" cy="1447800"/>
            <a:chOff x="1968" y="3024"/>
            <a:chExt cx="3312" cy="912"/>
          </a:xfrm>
        </p:grpSpPr>
        <p:sp>
          <p:nvSpPr>
            <p:cNvPr id="585735" name="WordArt 1031"/>
            <p:cNvSpPr>
              <a:spLocks noChangeArrowheads="1" noChangeShapeType="1" noTextEdit="1"/>
            </p:cNvSpPr>
            <p:nvPr/>
          </p:nvSpPr>
          <p:spPr bwMode="auto">
            <a:xfrm>
              <a:off x="3648" y="3552"/>
              <a:ext cx="1632" cy="384"/>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100000"/>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n-US" sz="3200" kern="10">
                  <a:ln w="9525">
                    <a:miter lim="800000"/>
                    <a:headEnd/>
                    <a:tailEnd/>
                  </a:ln>
                  <a:gradFill rotWithShape="0">
                    <a:gsLst>
                      <a:gs pos="0">
                        <a:srgbClr val="FFE701"/>
                      </a:gs>
                      <a:gs pos="100000">
                        <a:srgbClr val="FE3E02"/>
                      </a:gs>
                    </a:gsLst>
                    <a:lin ang="5400000" scaled="1"/>
                  </a:gradFill>
                  <a:latin typeface="Impact"/>
                </a:rPr>
                <a:t>Front</a:t>
              </a:r>
            </a:p>
          </p:txBody>
        </p:sp>
        <p:sp>
          <p:nvSpPr>
            <p:cNvPr id="585737" name="Line 1033"/>
            <p:cNvSpPr>
              <a:spLocks noChangeShapeType="1"/>
            </p:cNvSpPr>
            <p:nvPr/>
          </p:nvSpPr>
          <p:spPr bwMode="auto">
            <a:xfrm flipH="1" flipV="1">
              <a:off x="1968" y="3024"/>
              <a:ext cx="1632" cy="768"/>
            </a:xfrm>
            <a:prstGeom prst="line">
              <a:avLst/>
            </a:prstGeom>
            <a:noFill/>
            <a:ln w="57150">
              <a:solidFill>
                <a:srgbClr val="FFFF00"/>
              </a:solidFill>
              <a:miter lim="800000"/>
              <a:headEnd/>
              <a:tailEnd type="triangle" w="lg"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585740" name="Group 1036"/>
          <p:cNvGrpSpPr>
            <a:grpSpLocks/>
          </p:cNvGrpSpPr>
          <p:nvPr/>
        </p:nvGrpSpPr>
        <p:grpSpPr bwMode="auto">
          <a:xfrm>
            <a:off x="4953000" y="2667000"/>
            <a:ext cx="3810000" cy="1447800"/>
            <a:chOff x="3120" y="1680"/>
            <a:chExt cx="2400" cy="912"/>
          </a:xfrm>
        </p:grpSpPr>
        <p:sp>
          <p:nvSpPr>
            <p:cNvPr id="585734" name="WordArt 1030"/>
            <p:cNvSpPr>
              <a:spLocks noChangeArrowheads="1" noChangeShapeType="1" noTextEdit="1"/>
            </p:cNvSpPr>
            <p:nvPr/>
          </p:nvSpPr>
          <p:spPr bwMode="auto">
            <a:xfrm>
              <a:off x="3408" y="1680"/>
              <a:ext cx="2112" cy="384"/>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100000"/>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n-US" sz="3200" kern="10" dirty="0">
                  <a:ln w="9525">
                    <a:miter lim="800000"/>
                    <a:headEnd/>
                    <a:tailEnd/>
                  </a:ln>
                  <a:gradFill rotWithShape="0">
                    <a:gsLst>
                      <a:gs pos="0">
                        <a:srgbClr val="FFE701"/>
                      </a:gs>
                      <a:gs pos="100000">
                        <a:srgbClr val="FE3E02"/>
                      </a:gs>
                    </a:gsLst>
                    <a:lin ang="5400000" scaled="1"/>
                  </a:gradFill>
                  <a:latin typeface="Impact"/>
                </a:rPr>
                <a:t>Side of End</a:t>
              </a:r>
            </a:p>
          </p:txBody>
        </p:sp>
        <p:sp>
          <p:nvSpPr>
            <p:cNvPr id="585738" name="Line 1034"/>
            <p:cNvSpPr>
              <a:spLocks noChangeShapeType="1"/>
            </p:cNvSpPr>
            <p:nvPr/>
          </p:nvSpPr>
          <p:spPr bwMode="auto">
            <a:xfrm flipH="1">
              <a:off x="3120" y="2208"/>
              <a:ext cx="1248" cy="384"/>
            </a:xfrm>
            <a:prstGeom prst="line">
              <a:avLst/>
            </a:prstGeom>
            <a:noFill/>
            <a:ln w="57150">
              <a:solidFill>
                <a:srgbClr val="FFFF00"/>
              </a:solidFill>
              <a:miter lim="800000"/>
              <a:headEnd/>
              <a:tailEnd type="triangle" w="lg"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85739"/>
                                        </p:tgtEl>
                                        <p:attrNameLst>
                                          <p:attrName>style.visibility</p:attrName>
                                        </p:attrNameLst>
                                      </p:cBhvr>
                                      <p:to>
                                        <p:strVal val="visible"/>
                                      </p:to>
                                    </p:set>
                                    <p:anim calcmode="lin" valueType="num">
                                      <p:cBhvr additive="base">
                                        <p:cTn id="7" dur="500" fill="hold"/>
                                        <p:tgtEl>
                                          <p:spTgt spid="585739"/>
                                        </p:tgtEl>
                                        <p:attrNameLst>
                                          <p:attrName>ppt_x</p:attrName>
                                        </p:attrNameLst>
                                      </p:cBhvr>
                                      <p:tavLst>
                                        <p:tav tm="0">
                                          <p:val>
                                            <p:strVal val="0-#ppt_w/2"/>
                                          </p:val>
                                        </p:tav>
                                        <p:tav tm="100000">
                                          <p:val>
                                            <p:strVal val="#ppt_x"/>
                                          </p:val>
                                        </p:tav>
                                      </p:tavLst>
                                    </p:anim>
                                    <p:anim calcmode="lin" valueType="num">
                                      <p:cBhvr additive="base">
                                        <p:cTn id="8" dur="500" fill="hold"/>
                                        <p:tgtEl>
                                          <p:spTgt spid="58573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585741"/>
                                        </p:tgtEl>
                                        <p:attrNameLst>
                                          <p:attrName>style.visibility</p:attrName>
                                        </p:attrNameLst>
                                      </p:cBhvr>
                                      <p:to>
                                        <p:strVal val="visible"/>
                                      </p:to>
                                    </p:set>
                                    <p:anim calcmode="lin" valueType="num">
                                      <p:cBhvr additive="base">
                                        <p:cTn id="13" dur="500" fill="hold"/>
                                        <p:tgtEl>
                                          <p:spTgt spid="585741"/>
                                        </p:tgtEl>
                                        <p:attrNameLst>
                                          <p:attrName>ppt_x</p:attrName>
                                        </p:attrNameLst>
                                      </p:cBhvr>
                                      <p:tavLst>
                                        <p:tav tm="0">
                                          <p:val>
                                            <p:strVal val="0-#ppt_w/2"/>
                                          </p:val>
                                        </p:tav>
                                        <p:tav tm="100000">
                                          <p:val>
                                            <p:strVal val="#ppt_x"/>
                                          </p:val>
                                        </p:tav>
                                      </p:tavLst>
                                    </p:anim>
                                    <p:anim calcmode="lin" valueType="num">
                                      <p:cBhvr additive="base">
                                        <p:cTn id="14" dur="500" fill="hold"/>
                                        <p:tgtEl>
                                          <p:spTgt spid="58574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nodeType="clickEffect">
                                  <p:stCondLst>
                                    <p:cond delay="0"/>
                                  </p:stCondLst>
                                  <p:childTnLst>
                                    <p:set>
                                      <p:cBhvr>
                                        <p:cTn id="18" dur="1" fill="hold">
                                          <p:stCondLst>
                                            <p:cond delay="0"/>
                                          </p:stCondLst>
                                        </p:cTn>
                                        <p:tgtEl>
                                          <p:spTgt spid="585740"/>
                                        </p:tgtEl>
                                        <p:attrNameLst>
                                          <p:attrName>style.visibility</p:attrName>
                                        </p:attrNameLst>
                                      </p:cBhvr>
                                      <p:to>
                                        <p:strVal val="visible"/>
                                      </p:to>
                                    </p:set>
                                    <p:anim calcmode="lin" valueType="num">
                                      <p:cBhvr>
                                        <p:cTn id="19" dur="500" fill="hold"/>
                                        <p:tgtEl>
                                          <p:spTgt spid="585740"/>
                                        </p:tgtEl>
                                        <p:attrNameLst>
                                          <p:attrName>ppt_w</p:attrName>
                                        </p:attrNameLst>
                                      </p:cBhvr>
                                      <p:tavLst>
                                        <p:tav tm="0">
                                          <p:val>
                                            <p:fltVal val="0"/>
                                          </p:val>
                                        </p:tav>
                                        <p:tav tm="100000">
                                          <p:val>
                                            <p:strVal val="#ppt_w"/>
                                          </p:val>
                                        </p:tav>
                                      </p:tavLst>
                                    </p:anim>
                                    <p:anim calcmode="lin" valueType="num">
                                      <p:cBhvr>
                                        <p:cTn id="20" dur="500" fill="hold"/>
                                        <p:tgtEl>
                                          <p:spTgt spid="58574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4706" name="Rectangle 2"/>
          <p:cNvSpPr>
            <a:spLocks noGrp="1" noChangeArrowheads="1"/>
          </p:cNvSpPr>
          <p:nvPr>
            <p:ph type="title"/>
          </p:nvPr>
        </p:nvSpPr>
        <p:spPr/>
        <p:txBody>
          <a:bodyPr/>
          <a:lstStyle/>
          <a:p>
            <a:r>
              <a:rPr lang="en-US"/>
              <a:t>Planning An Agricultural Project</a:t>
            </a:r>
          </a:p>
        </p:txBody>
      </p:sp>
      <p:sp>
        <p:nvSpPr>
          <p:cNvPr id="584707" name="Rectangle 3"/>
          <p:cNvSpPr>
            <a:spLocks noGrp="1" noChangeArrowheads="1"/>
          </p:cNvSpPr>
          <p:nvPr>
            <p:ph type="body" idx="1"/>
          </p:nvPr>
        </p:nvSpPr>
        <p:spPr>
          <a:xfrm>
            <a:off x="1066800" y="1676400"/>
            <a:ext cx="7772400" cy="4876800"/>
          </a:xfrm>
        </p:spPr>
        <p:txBody>
          <a:bodyPr/>
          <a:lstStyle/>
          <a:p>
            <a:r>
              <a:rPr lang="en-US" sz="2400" dirty="0"/>
              <a:t>The basics of drawings (continued</a:t>
            </a:r>
            <a:r>
              <a:rPr lang="en-US" sz="2400" dirty="0" smtClean="0"/>
              <a:t>)</a:t>
            </a:r>
            <a:endParaRPr lang="en-US" sz="2400" dirty="0"/>
          </a:p>
          <a:p>
            <a:r>
              <a:rPr lang="en-US" dirty="0"/>
              <a:t>A scale drawing represents objects in exact proportions</a:t>
            </a:r>
          </a:p>
          <a:p>
            <a:pPr lvl="1"/>
            <a:r>
              <a:rPr lang="en-US" sz="2800" dirty="0"/>
              <a:t>If the scale is ¼”=1’ then ¼” on the drawing would equal 1 foot on the object</a:t>
            </a:r>
          </a:p>
          <a:p>
            <a:pPr lvl="1"/>
            <a:r>
              <a:rPr lang="en-US" sz="2800" dirty="0"/>
              <a:t>So…. A 2” line on the drawing would equal what on the object?</a:t>
            </a:r>
          </a:p>
          <a:p>
            <a:pPr lvl="1"/>
            <a:r>
              <a:rPr lang="en-US" sz="2800" dirty="0"/>
              <a:t>8 feet</a:t>
            </a:r>
          </a:p>
          <a:p>
            <a:r>
              <a:rPr lang="en-US" dirty="0"/>
              <a:t>Scale will vary depending on the size of the object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84707">
                                            <p:txEl>
                                              <p:pRg st="0" end="0"/>
                                            </p:txEl>
                                          </p:spTgt>
                                        </p:tgtEl>
                                        <p:attrNameLst>
                                          <p:attrName>style.visibility</p:attrName>
                                        </p:attrNameLst>
                                      </p:cBhvr>
                                      <p:to>
                                        <p:strVal val="visible"/>
                                      </p:to>
                                    </p:set>
                                    <p:anim calcmode="lin" valueType="num">
                                      <p:cBhvr additive="base">
                                        <p:cTn id="7" dur="500" fill="hold"/>
                                        <p:tgtEl>
                                          <p:spTgt spid="5847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4707">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584707">
                                            <p:txEl>
                                              <p:pRg st="0" end="0"/>
                                            </p:txEl>
                                          </p:spTgt>
                                        </p:tgtEl>
                                        <p:attrNameLst>
                                          <p:attrName>ppt_c</p:attrName>
                                        </p:attrNameLst>
                                      </p:cBhvr>
                                      <p:to>
                                        <a:schemeClr val="tx1"/>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84707">
                                            <p:txEl>
                                              <p:pRg st="1" end="1"/>
                                            </p:txEl>
                                          </p:spTgt>
                                        </p:tgtEl>
                                        <p:attrNameLst>
                                          <p:attrName>style.visibility</p:attrName>
                                        </p:attrNameLst>
                                      </p:cBhvr>
                                      <p:to>
                                        <p:strVal val="visible"/>
                                      </p:to>
                                    </p:set>
                                    <p:anim calcmode="lin" valueType="num">
                                      <p:cBhvr additive="base">
                                        <p:cTn id="13" dur="500" fill="hold"/>
                                        <p:tgtEl>
                                          <p:spTgt spid="5847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4707">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584707">
                                            <p:txEl>
                                              <p:pRg st="1" end="1"/>
                                            </p:txEl>
                                          </p:spTgt>
                                        </p:tgtEl>
                                        <p:attrNameLst>
                                          <p:attrName>ppt_c</p:attrName>
                                        </p:attrNameLst>
                                      </p:cBhvr>
                                      <p:to>
                                        <a:schemeClr val="tx1"/>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84707">
                                            <p:txEl>
                                              <p:pRg st="2" end="2"/>
                                            </p:txEl>
                                          </p:spTgt>
                                        </p:tgtEl>
                                        <p:attrNameLst>
                                          <p:attrName>style.visibility</p:attrName>
                                        </p:attrNameLst>
                                      </p:cBhvr>
                                      <p:to>
                                        <p:strVal val="visible"/>
                                      </p:to>
                                    </p:set>
                                    <p:anim calcmode="lin" valueType="num">
                                      <p:cBhvr additive="base">
                                        <p:cTn id="19" dur="500" fill="hold"/>
                                        <p:tgtEl>
                                          <p:spTgt spid="58470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84707">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584707">
                                            <p:txEl>
                                              <p:pRg st="2" end="2"/>
                                            </p:txEl>
                                          </p:spTgt>
                                        </p:tgtEl>
                                        <p:attrNameLst>
                                          <p:attrName>ppt_c</p:attrName>
                                        </p:attrNameLst>
                                      </p:cBhvr>
                                      <p:to>
                                        <a:schemeClr val="tx1"/>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84707">
                                            <p:txEl>
                                              <p:pRg st="3" end="3"/>
                                            </p:txEl>
                                          </p:spTgt>
                                        </p:tgtEl>
                                        <p:attrNameLst>
                                          <p:attrName>style.visibility</p:attrName>
                                        </p:attrNameLst>
                                      </p:cBhvr>
                                      <p:to>
                                        <p:strVal val="visible"/>
                                      </p:to>
                                    </p:set>
                                    <p:anim calcmode="lin" valueType="num">
                                      <p:cBhvr additive="base">
                                        <p:cTn id="25" dur="500" fill="hold"/>
                                        <p:tgtEl>
                                          <p:spTgt spid="58470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84707">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584707">
                                            <p:txEl>
                                              <p:pRg st="3" end="3"/>
                                            </p:txEl>
                                          </p:spTgt>
                                        </p:tgtEl>
                                        <p:attrNameLst>
                                          <p:attrName>ppt_c</p:attrName>
                                        </p:attrNameLst>
                                      </p:cBhvr>
                                      <p:to>
                                        <a:schemeClr val="tx1"/>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84707">
                                            <p:txEl>
                                              <p:pRg st="4" end="4"/>
                                            </p:txEl>
                                          </p:spTgt>
                                        </p:tgtEl>
                                        <p:attrNameLst>
                                          <p:attrName>style.visibility</p:attrName>
                                        </p:attrNameLst>
                                      </p:cBhvr>
                                      <p:to>
                                        <p:strVal val="visible"/>
                                      </p:to>
                                    </p:set>
                                    <p:anim calcmode="lin" valueType="num">
                                      <p:cBhvr additive="base">
                                        <p:cTn id="31" dur="500" fill="hold"/>
                                        <p:tgtEl>
                                          <p:spTgt spid="58470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84707">
                                            <p:txEl>
                                              <p:pRg st="4" end="4"/>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584707">
                                            <p:txEl>
                                              <p:pRg st="4" end="4"/>
                                            </p:txEl>
                                          </p:spTgt>
                                        </p:tgtEl>
                                        <p:attrNameLst>
                                          <p:attrName>ppt_c</p:attrName>
                                        </p:attrNameLst>
                                      </p:cBhvr>
                                      <p:to>
                                        <a:schemeClr val="tx1"/>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84707">
                                            <p:txEl>
                                              <p:pRg st="5" end="5"/>
                                            </p:txEl>
                                          </p:spTgt>
                                        </p:tgtEl>
                                        <p:attrNameLst>
                                          <p:attrName>style.visibility</p:attrName>
                                        </p:attrNameLst>
                                      </p:cBhvr>
                                      <p:to>
                                        <p:strVal val="visible"/>
                                      </p:to>
                                    </p:set>
                                    <p:anim calcmode="lin" valueType="num">
                                      <p:cBhvr additive="base">
                                        <p:cTn id="37" dur="500" fill="hold"/>
                                        <p:tgtEl>
                                          <p:spTgt spid="58470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84707">
                                            <p:txEl>
                                              <p:pRg st="5" end="5"/>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584707">
                                            <p:txEl>
                                              <p:pRg st="5" end="5"/>
                                            </p:txEl>
                                          </p:spTgt>
                                        </p:tgtEl>
                                        <p:attrNameLst>
                                          <p:attrName>ppt_c</p:attrName>
                                        </p:attrNameLst>
                                      </p:cBhvr>
                                      <p:to>
                                        <a:schemeClr val="tx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707" grpId="0" build="p" bldLvl="2"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Rectangle 2"/>
          <p:cNvSpPr>
            <a:spLocks noGrp="1" noChangeArrowheads="1"/>
          </p:cNvSpPr>
          <p:nvPr>
            <p:ph type="title"/>
          </p:nvPr>
        </p:nvSpPr>
        <p:spPr/>
        <p:txBody>
          <a:bodyPr/>
          <a:lstStyle/>
          <a:p>
            <a:r>
              <a:rPr lang="en-US"/>
              <a:t>Planning An Agricultural Project</a:t>
            </a:r>
          </a:p>
        </p:txBody>
      </p:sp>
      <p:sp>
        <p:nvSpPr>
          <p:cNvPr id="586755" name="Rectangle 3"/>
          <p:cNvSpPr>
            <a:spLocks noGrp="1" noChangeArrowheads="1"/>
          </p:cNvSpPr>
          <p:nvPr>
            <p:ph type="body" idx="1"/>
          </p:nvPr>
        </p:nvSpPr>
        <p:spPr/>
        <p:txBody>
          <a:bodyPr/>
          <a:lstStyle/>
          <a:p>
            <a:r>
              <a:rPr lang="en-US" dirty="0"/>
              <a:t>Determining Materials</a:t>
            </a:r>
          </a:p>
          <a:p>
            <a:pPr lvl="1"/>
            <a:r>
              <a:rPr lang="en-US" sz="3200" dirty="0"/>
              <a:t>Bill of material</a:t>
            </a:r>
          </a:p>
          <a:p>
            <a:pPr lvl="1"/>
            <a:r>
              <a:rPr lang="en-US" sz="3200" dirty="0"/>
              <a:t>List and description of materials needed to complete a project</a:t>
            </a:r>
          </a:p>
          <a:p>
            <a:pPr lvl="2"/>
            <a:r>
              <a:rPr lang="en-US" sz="3200" dirty="0"/>
              <a:t>BF= board foot</a:t>
            </a:r>
          </a:p>
        </p:txBody>
      </p:sp>
    </p:spTree>
  </p:cSld>
  <p:clrMapOvr>
    <a:masterClrMapping/>
  </p:clrMapOvr>
  <p:transition>
    <p:rand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Rectangle 2"/>
          <p:cNvSpPr>
            <a:spLocks noGrp="1" noChangeArrowheads="1"/>
          </p:cNvSpPr>
          <p:nvPr>
            <p:ph type="title"/>
          </p:nvPr>
        </p:nvSpPr>
        <p:spPr/>
        <p:txBody>
          <a:bodyPr/>
          <a:lstStyle/>
          <a:p>
            <a:r>
              <a:rPr lang="en-US"/>
              <a:t>Board Feet</a:t>
            </a:r>
          </a:p>
        </p:txBody>
      </p:sp>
      <p:sp>
        <p:nvSpPr>
          <p:cNvPr id="587779" name="Rectangle 3"/>
          <p:cNvSpPr>
            <a:spLocks noGrp="1" noChangeArrowheads="1"/>
          </p:cNvSpPr>
          <p:nvPr>
            <p:ph type="body" idx="1"/>
          </p:nvPr>
        </p:nvSpPr>
        <p:spPr>
          <a:xfrm>
            <a:off x="1676400" y="1676400"/>
            <a:ext cx="7162800" cy="4876800"/>
          </a:xfrm>
        </p:spPr>
        <p:txBody>
          <a:bodyPr/>
          <a:lstStyle/>
          <a:p>
            <a:pPr>
              <a:buFont typeface="Wingdings" pitchFamily="2" charset="2"/>
              <a:buNone/>
            </a:pPr>
            <a:endParaRPr lang="en-US" dirty="0"/>
          </a:p>
          <a:p>
            <a:pPr>
              <a:buFont typeface="Wingdings" pitchFamily="2" charset="2"/>
              <a:buNone/>
            </a:pPr>
            <a:endParaRPr lang="en-US" dirty="0"/>
          </a:p>
          <a:p>
            <a:pPr algn="ctr">
              <a:buFont typeface="Wingdings" pitchFamily="2" charset="2"/>
              <a:buNone/>
            </a:pPr>
            <a:r>
              <a:rPr lang="en-US" sz="2400" dirty="0"/>
              <a:t>Thickness (inches) X Width (inches) Length (feet)</a:t>
            </a:r>
          </a:p>
          <a:p>
            <a:pPr algn="ctr">
              <a:buFont typeface="Wingdings" pitchFamily="2" charset="2"/>
              <a:buNone/>
            </a:pPr>
            <a:r>
              <a:rPr lang="en-US" sz="2400" dirty="0"/>
              <a:t>12</a:t>
            </a:r>
          </a:p>
          <a:p>
            <a:pPr algn="ctr">
              <a:buFont typeface="Wingdings" pitchFamily="2" charset="2"/>
              <a:buNone/>
            </a:pPr>
            <a:endParaRPr lang="en-US" sz="2400" dirty="0"/>
          </a:p>
          <a:p>
            <a:pPr algn="ctr">
              <a:buFont typeface="Wingdings" pitchFamily="2" charset="2"/>
              <a:buNone/>
            </a:pPr>
            <a:r>
              <a:rPr lang="en-US" sz="2400" dirty="0"/>
              <a:t>How many board feet are in a board 1” X 12” X 8’?</a:t>
            </a:r>
          </a:p>
          <a:p>
            <a:pPr algn="ctr">
              <a:buFont typeface="Wingdings" pitchFamily="2" charset="2"/>
              <a:buNone/>
            </a:pPr>
            <a:endParaRPr lang="en-US" sz="2400" dirty="0"/>
          </a:p>
          <a:p>
            <a:pPr algn="ctr">
              <a:buFont typeface="Wingdings" pitchFamily="2" charset="2"/>
              <a:buNone/>
            </a:pPr>
            <a:r>
              <a:rPr lang="en-US" sz="2400" dirty="0"/>
              <a:t>1” X 12” X 8’</a:t>
            </a:r>
          </a:p>
          <a:p>
            <a:pPr algn="ctr">
              <a:buFont typeface="Wingdings" pitchFamily="2" charset="2"/>
              <a:buNone/>
            </a:pPr>
            <a:r>
              <a:rPr lang="en-US" sz="2400" dirty="0"/>
              <a:t>12</a:t>
            </a:r>
          </a:p>
        </p:txBody>
      </p:sp>
      <p:sp>
        <p:nvSpPr>
          <p:cNvPr id="587780" name="Line 4"/>
          <p:cNvSpPr>
            <a:spLocks noChangeShapeType="1"/>
          </p:cNvSpPr>
          <p:nvPr/>
        </p:nvSpPr>
        <p:spPr bwMode="auto">
          <a:xfrm>
            <a:off x="1905000" y="3124200"/>
            <a:ext cx="6781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87781" name="Text Box 5"/>
          <p:cNvSpPr txBox="1">
            <a:spLocks noChangeArrowheads="1"/>
          </p:cNvSpPr>
          <p:nvPr/>
        </p:nvSpPr>
        <p:spPr bwMode="auto">
          <a:xfrm>
            <a:off x="895350" y="2838450"/>
            <a:ext cx="914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kumimoji="0" lang="en-US" sz="2800" b="1"/>
              <a:t>BF =</a:t>
            </a:r>
          </a:p>
        </p:txBody>
      </p:sp>
      <p:grpSp>
        <p:nvGrpSpPr>
          <p:cNvPr id="587788" name="Group 12"/>
          <p:cNvGrpSpPr>
            <a:grpSpLocks/>
          </p:cNvGrpSpPr>
          <p:nvPr/>
        </p:nvGrpSpPr>
        <p:grpSpPr bwMode="auto">
          <a:xfrm>
            <a:off x="3371850" y="4786313"/>
            <a:ext cx="5105400" cy="1004887"/>
            <a:chOff x="2112" y="3015"/>
            <a:chExt cx="3216" cy="633"/>
          </a:xfrm>
        </p:grpSpPr>
        <p:sp>
          <p:nvSpPr>
            <p:cNvPr id="587782" name="Text Box 6"/>
            <p:cNvSpPr txBox="1">
              <a:spLocks noChangeArrowheads="1"/>
            </p:cNvSpPr>
            <p:nvPr/>
          </p:nvSpPr>
          <p:spPr bwMode="auto">
            <a:xfrm>
              <a:off x="2112" y="3168"/>
              <a:ext cx="57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kumimoji="0" lang="en-US" sz="2800" b="1"/>
                <a:t>BF =</a:t>
              </a:r>
            </a:p>
          </p:txBody>
        </p:sp>
        <p:sp>
          <p:nvSpPr>
            <p:cNvPr id="587783" name="Line 7"/>
            <p:cNvSpPr>
              <a:spLocks noChangeShapeType="1"/>
            </p:cNvSpPr>
            <p:nvPr/>
          </p:nvSpPr>
          <p:spPr bwMode="auto">
            <a:xfrm>
              <a:off x="2664" y="3336"/>
              <a:ext cx="1248"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87784" name="Text Box 8"/>
            <p:cNvSpPr txBox="1">
              <a:spLocks noChangeArrowheads="1"/>
            </p:cNvSpPr>
            <p:nvPr/>
          </p:nvSpPr>
          <p:spPr bwMode="auto">
            <a:xfrm>
              <a:off x="4356" y="3015"/>
              <a:ext cx="432"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0" lang="en-US"/>
                <a:t>96</a:t>
              </a:r>
            </a:p>
            <a:p>
              <a:pPr>
                <a:spcBef>
                  <a:spcPct val="50000"/>
                </a:spcBef>
              </a:pPr>
              <a:r>
                <a:rPr kumimoji="0" lang="en-US"/>
                <a:t>12</a:t>
              </a:r>
            </a:p>
          </p:txBody>
        </p:sp>
        <p:sp>
          <p:nvSpPr>
            <p:cNvPr id="587785" name="Line 9"/>
            <p:cNvSpPr>
              <a:spLocks noChangeShapeType="1"/>
            </p:cNvSpPr>
            <p:nvPr/>
          </p:nvSpPr>
          <p:spPr bwMode="auto">
            <a:xfrm flipV="1">
              <a:off x="4308" y="3324"/>
              <a:ext cx="38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87786" name="Text Box 10"/>
            <p:cNvSpPr txBox="1">
              <a:spLocks noChangeArrowheads="1"/>
            </p:cNvSpPr>
            <p:nvPr/>
          </p:nvSpPr>
          <p:spPr bwMode="auto">
            <a:xfrm>
              <a:off x="4008" y="3168"/>
              <a:ext cx="2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0" lang="en-US"/>
                <a:t>=</a:t>
              </a:r>
            </a:p>
          </p:txBody>
        </p:sp>
        <p:sp>
          <p:nvSpPr>
            <p:cNvPr id="587787" name="Text Box 11"/>
            <p:cNvSpPr txBox="1">
              <a:spLocks noChangeArrowheads="1"/>
            </p:cNvSpPr>
            <p:nvPr/>
          </p:nvSpPr>
          <p:spPr bwMode="auto">
            <a:xfrm>
              <a:off x="4848" y="3180"/>
              <a:ext cx="4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0" lang="en-US"/>
                <a:t>8 BF</a:t>
              </a:r>
            </a:p>
          </p:txBody>
        </p:sp>
      </p:grpSp>
    </p:spTree>
  </p:cSld>
  <p:clrMapOvr>
    <a:masterClrMapping/>
  </p:clrMapOvr>
  <p:transition>
    <p:rand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Rectangle 2"/>
          <p:cNvSpPr>
            <a:spLocks noGrp="1" noChangeArrowheads="1"/>
          </p:cNvSpPr>
          <p:nvPr>
            <p:ph type="title"/>
          </p:nvPr>
        </p:nvSpPr>
        <p:spPr/>
        <p:txBody>
          <a:bodyPr/>
          <a:lstStyle/>
          <a:p>
            <a:r>
              <a:rPr lang="en-US"/>
              <a:t>Board Feet</a:t>
            </a:r>
          </a:p>
        </p:txBody>
      </p:sp>
      <p:sp>
        <p:nvSpPr>
          <p:cNvPr id="592899" name="Rectangle 3"/>
          <p:cNvSpPr>
            <a:spLocks noGrp="1" noChangeArrowheads="1"/>
          </p:cNvSpPr>
          <p:nvPr>
            <p:ph type="body" idx="1"/>
          </p:nvPr>
        </p:nvSpPr>
        <p:spPr/>
        <p:txBody>
          <a:bodyPr/>
          <a:lstStyle/>
          <a:p>
            <a:r>
              <a:rPr lang="en-US" dirty="0"/>
              <a:t>Assignment:</a:t>
            </a:r>
          </a:p>
          <a:p>
            <a:pPr lvl="1"/>
            <a:r>
              <a:rPr lang="en-US" sz="3200" dirty="0"/>
              <a:t>Calculate the board feet required to build </a:t>
            </a:r>
            <a:r>
              <a:rPr lang="en-US" sz="3200" dirty="0" smtClean="0"/>
              <a:t>6 picnic tables</a:t>
            </a:r>
            <a:endParaRPr lang="en-US" sz="3200" dirty="0"/>
          </a:p>
          <a:p>
            <a:pPr lvl="2"/>
            <a:r>
              <a:rPr lang="en-US" sz="3200" dirty="0"/>
              <a:t>(24) 2’’X6’’X12’</a:t>
            </a:r>
          </a:p>
          <a:p>
            <a:pPr lvl="2"/>
            <a:r>
              <a:rPr lang="en-US" sz="3200" dirty="0"/>
              <a:t>(4) 2’’X6’’X10’</a:t>
            </a:r>
          </a:p>
          <a:p>
            <a:pPr lvl="2"/>
            <a:r>
              <a:rPr lang="en-US" sz="3200" dirty="0"/>
              <a:t>(8) 2’’X4’’X10’</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0851" name="Picture 3" descr="C:\windows\Desktop\picnictable.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228600"/>
            <a:ext cx="3094038" cy="6400800"/>
          </a:xfrm>
          <a:prstGeom prst="rect">
            <a:avLst/>
          </a:prstGeom>
          <a:noFill/>
          <a:extLst>
            <a:ext uri="{909E8E84-426E-40DD-AFC4-6F175D3DCCD1}">
              <a14:hiddenFill xmlns:a14="http://schemas.microsoft.com/office/drawing/2010/main">
                <a:solidFill>
                  <a:srgbClr val="FFFFFF"/>
                </a:solidFill>
              </a14:hiddenFill>
            </a:ext>
          </a:extLst>
        </p:spPr>
      </p:pic>
      <p:sp>
        <p:nvSpPr>
          <p:cNvPr id="590853" name="Text Box 5"/>
          <p:cNvSpPr txBox="1">
            <a:spLocks noChangeArrowheads="1"/>
          </p:cNvSpPr>
          <p:nvPr/>
        </p:nvSpPr>
        <p:spPr bwMode="auto">
          <a:xfrm>
            <a:off x="5181600" y="1524000"/>
            <a:ext cx="37338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0" lang="en-US" sz="2800" dirty="0">
                <a:solidFill>
                  <a:srgbClr val="FFFF00"/>
                </a:solidFill>
              </a:rPr>
              <a:t>Class Assignment:</a:t>
            </a:r>
            <a:endParaRPr kumimoji="0" lang="en-US" sz="2800" dirty="0"/>
          </a:p>
          <a:p>
            <a:pPr>
              <a:spcBef>
                <a:spcPct val="50000"/>
              </a:spcBef>
            </a:pPr>
            <a:r>
              <a:rPr kumimoji="0" lang="en-US" sz="2800" dirty="0" smtClean="0"/>
              <a:t>Each group will create a raised bed project to be completed at the farm.</a:t>
            </a:r>
          </a:p>
          <a:p>
            <a:pPr>
              <a:spcBef>
                <a:spcPct val="50000"/>
              </a:spcBef>
            </a:pPr>
            <a:r>
              <a:rPr kumimoji="0" lang="en-US" sz="2800" dirty="0" smtClean="0"/>
              <a:t>Your </a:t>
            </a:r>
            <a:r>
              <a:rPr kumimoji="0" lang="en-US" sz="2800" dirty="0"/>
              <a:t>grade will depend on how well you follow the blueprint and how well you complete the project.</a:t>
            </a:r>
          </a:p>
          <a:p>
            <a:pPr>
              <a:spcBef>
                <a:spcPct val="50000"/>
              </a:spcBef>
            </a:pPr>
            <a:endParaRPr kumimoji="0" lang="en-US" dirty="0"/>
          </a:p>
        </p:txBody>
      </p:sp>
      <p:sp>
        <p:nvSpPr>
          <p:cNvPr id="590854" name="Line 6"/>
          <p:cNvSpPr>
            <a:spLocks noChangeShapeType="1"/>
          </p:cNvSpPr>
          <p:nvPr/>
        </p:nvSpPr>
        <p:spPr bwMode="auto">
          <a:xfrm>
            <a:off x="5257800" y="1981200"/>
            <a:ext cx="3352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sp>
        <p:nvSpPr>
          <p:cNvPr id="3" name="Content Placeholder 2"/>
          <p:cNvSpPr>
            <a:spLocks noGrp="1"/>
          </p:cNvSpPr>
          <p:nvPr>
            <p:ph idx="1"/>
          </p:nvPr>
        </p:nvSpPr>
        <p:spPr/>
        <p:txBody>
          <a:bodyPr/>
          <a:lstStyle/>
          <a:p>
            <a:r>
              <a:rPr lang="en-US" sz="3600" dirty="0" smtClean="0"/>
              <a:t>Write questions answer with video</a:t>
            </a:r>
          </a:p>
          <a:p>
            <a:pPr marL="514350" indent="-514350">
              <a:buFont typeface="+mj-lt"/>
              <a:buAutoNum type="arabicPeriod"/>
            </a:pPr>
            <a:r>
              <a:rPr lang="en-US" sz="3600" dirty="0" smtClean="0"/>
              <a:t>What company does this employee work for?</a:t>
            </a:r>
          </a:p>
          <a:p>
            <a:pPr marL="514350" indent="-514350">
              <a:buFont typeface="+mj-lt"/>
              <a:buAutoNum type="arabicPeriod"/>
            </a:pPr>
            <a:r>
              <a:rPr lang="en-US" sz="3600" dirty="0" smtClean="0"/>
              <a:t>What is his job title?</a:t>
            </a:r>
          </a:p>
          <a:p>
            <a:pPr marL="514350" indent="-514350">
              <a:buFont typeface="+mj-lt"/>
              <a:buAutoNum type="arabicPeriod"/>
            </a:pPr>
            <a:r>
              <a:rPr lang="en-US" sz="3600" dirty="0" smtClean="0"/>
              <a:t>What does he do in his job?</a:t>
            </a:r>
          </a:p>
          <a:p>
            <a:pPr marL="514350" indent="-514350">
              <a:buFont typeface="+mj-lt"/>
              <a:buAutoNum type="arabicPeriod"/>
            </a:pPr>
            <a:r>
              <a:rPr lang="en-US" sz="3600" dirty="0" smtClean="0"/>
              <a:t>Why does he enjoy his job?</a:t>
            </a:r>
            <a:endParaRPr lang="en-US" sz="3600" dirty="0"/>
          </a:p>
        </p:txBody>
      </p:sp>
    </p:spTree>
    <p:extLst>
      <p:ext uri="{BB962C8B-B14F-4D97-AF65-F5344CB8AC3E}">
        <p14:creationId xmlns:p14="http://schemas.microsoft.com/office/powerpoint/2010/main" val="2031836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lstStyle/>
          <a:p>
            <a:pPr algn="l"/>
            <a:r>
              <a:rPr lang="en-US" dirty="0" smtClean="0">
                <a:solidFill>
                  <a:srgbClr val="000000"/>
                </a:solidFill>
              </a:rPr>
              <a:t>“</a:t>
            </a:r>
            <a:r>
              <a:rPr lang="en-US" dirty="0" smtClean="0">
                <a:solidFill>
                  <a:schemeClr val="accent3">
                    <a:lumMod val="50000"/>
                  </a:schemeClr>
                </a:solidFill>
              </a:rPr>
              <a:t>A </a:t>
            </a:r>
            <a:r>
              <a:rPr lang="en-US" dirty="0">
                <a:solidFill>
                  <a:schemeClr val="accent3">
                    <a:lumMod val="50000"/>
                  </a:schemeClr>
                </a:solidFill>
              </a:rPr>
              <a:t>true friend never gets in your way unless you happen to be going down</a:t>
            </a:r>
            <a:r>
              <a:rPr lang="en-US" dirty="0" smtClean="0">
                <a:solidFill>
                  <a:schemeClr val="accent3">
                    <a:lumMod val="50000"/>
                  </a:schemeClr>
                </a:solidFill>
              </a:rPr>
              <a:t>.” </a:t>
            </a:r>
            <a:r>
              <a:rPr lang="en-US" dirty="0" smtClean="0">
                <a:solidFill>
                  <a:srgbClr val="000000"/>
                </a:solidFill>
              </a:rPr>
              <a:t>Arnold H. </a:t>
            </a:r>
            <a:r>
              <a:rPr lang="en-US" dirty="0" err="1" smtClean="0">
                <a:solidFill>
                  <a:srgbClr val="000000"/>
                </a:solidFill>
              </a:rPr>
              <a:t>Glasow</a:t>
            </a:r>
            <a:endParaRPr lang="en-US" dirty="0"/>
          </a:p>
        </p:txBody>
      </p:sp>
      <p:sp>
        <p:nvSpPr>
          <p:cNvPr id="3" name="Content Placeholder 2"/>
          <p:cNvSpPr>
            <a:spLocks noGrp="1"/>
          </p:cNvSpPr>
          <p:nvPr>
            <p:ph idx="1"/>
          </p:nvPr>
        </p:nvSpPr>
        <p:spPr>
          <a:xfrm>
            <a:off x="457200" y="2286000"/>
            <a:ext cx="8229600" cy="3840163"/>
          </a:xfrm>
        </p:spPr>
        <p:txBody>
          <a:bodyPr/>
          <a:lstStyle/>
          <a:p>
            <a:r>
              <a:rPr lang="en-US" dirty="0" smtClean="0"/>
              <a:t>Write then answer:</a:t>
            </a:r>
          </a:p>
          <a:p>
            <a:r>
              <a:rPr lang="en-US" dirty="0" smtClean="0"/>
              <a:t>1. What is a true friend?</a:t>
            </a:r>
          </a:p>
          <a:p>
            <a:r>
              <a:rPr lang="en-US" dirty="0" smtClean="0"/>
              <a:t>2. How do friends help or hurt you? Are you effected by friends?</a:t>
            </a:r>
          </a:p>
          <a:p>
            <a:r>
              <a:rPr lang="en-US" dirty="0" smtClean="0"/>
              <a:t>3. Are you a true friend? </a:t>
            </a:r>
          </a:p>
        </p:txBody>
      </p:sp>
    </p:spTree>
    <p:extLst>
      <p:ext uri="{BB962C8B-B14F-4D97-AF65-F5344CB8AC3E}">
        <p14:creationId xmlns:p14="http://schemas.microsoft.com/office/powerpoint/2010/main" val="4996482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lstStyle/>
          <a:p>
            <a:pPr algn="l"/>
            <a:r>
              <a:rPr lang="en-US" sz="3600" dirty="0" smtClean="0">
                <a:solidFill>
                  <a:srgbClr val="000000"/>
                </a:solidFill>
              </a:rPr>
              <a:t>“</a:t>
            </a:r>
            <a:r>
              <a:rPr lang="en-US" sz="3600" b="1" dirty="0" smtClean="0">
                <a:solidFill>
                  <a:schemeClr val="bg2">
                    <a:lumMod val="10000"/>
                  </a:schemeClr>
                </a:solidFill>
              </a:rPr>
              <a:t>Those </a:t>
            </a:r>
            <a:r>
              <a:rPr lang="en-US" sz="3600" b="1" dirty="0">
                <a:solidFill>
                  <a:schemeClr val="bg2">
                    <a:lumMod val="10000"/>
                  </a:schemeClr>
                </a:solidFill>
              </a:rPr>
              <a:t>who make peaceful revolution impossible will make violent revolution inevitable</a:t>
            </a:r>
            <a:r>
              <a:rPr lang="en-US" sz="3600" b="1" dirty="0" smtClean="0">
                <a:solidFill>
                  <a:schemeClr val="bg2">
                    <a:lumMod val="10000"/>
                  </a:schemeClr>
                </a:solidFill>
              </a:rPr>
              <a:t>.”-</a:t>
            </a:r>
            <a:r>
              <a:rPr lang="en-US" sz="3600" dirty="0" smtClean="0">
                <a:solidFill>
                  <a:srgbClr val="000000"/>
                </a:solidFill>
              </a:rPr>
              <a:t>John F. Kennedy</a:t>
            </a:r>
            <a:endParaRPr lang="en-US" sz="3600" dirty="0"/>
          </a:p>
        </p:txBody>
      </p:sp>
      <p:sp>
        <p:nvSpPr>
          <p:cNvPr id="3" name="Content Placeholder 2"/>
          <p:cNvSpPr>
            <a:spLocks noGrp="1"/>
          </p:cNvSpPr>
          <p:nvPr>
            <p:ph idx="1"/>
          </p:nvPr>
        </p:nvSpPr>
        <p:spPr>
          <a:xfrm>
            <a:off x="457200" y="2286000"/>
            <a:ext cx="8229600" cy="3840163"/>
          </a:xfrm>
        </p:spPr>
        <p:txBody>
          <a:bodyPr/>
          <a:lstStyle/>
          <a:p>
            <a:r>
              <a:rPr lang="en-US" dirty="0" smtClean="0"/>
              <a:t>Write then answer:</a:t>
            </a:r>
          </a:p>
          <a:p>
            <a:endParaRPr lang="en-US" dirty="0" smtClean="0"/>
          </a:p>
          <a:p>
            <a:r>
              <a:rPr lang="en-US" dirty="0" smtClean="0"/>
              <a:t>1. What is world peace?</a:t>
            </a:r>
          </a:p>
          <a:p>
            <a:r>
              <a:rPr lang="en-US" dirty="0" smtClean="0"/>
              <a:t>2. What will make world peace?</a:t>
            </a:r>
          </a:p>
          <a:p>
            <a:r>
              <a:rPr lang="en-US" dirty="0"/>
              <a:t>3</a:t>
            </a:r>
            <a:r>
              <a:rPr lang="en-US" dirty="0" smtClean="0"/>
              <a:t>. What can you do to affect world peace?</a:t>
            </a:r>
            <a:endParaRPr lang="en-US" dirty="0"/>
          </a:p>
        </p:txBody>
      </p:sp>
    </p:spTree>
    <p:extLst>
      <p:ext uri="{BB962C8B-B14F-4D97-AF65-F5344CB8AC3E}">
        <p14:creationId xmlns:p14="http://schemas.microsoft.com/office/powerpoint/2010/main" val="962498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3124200"/>
          </a:xfrm>
        </p:spPr>
        <p:txBody>
          <a:bodyPr/>
          <a:lstStyle/>
          <a:p>
            <a:pPr algn="l"/>
            <a:r>
              <a:rPr lang="en-US" sz="3200" dirty="0" smtClean="0">
                <a:solidFill>
                  <a:srgbClr val="FF0000"/>
                </a:solidFill>
              </a:rPr>
              <a:t>“Take </a:t>
            </a:r>
            <a:r>
              <a:rPr lang="en-US" sz="3200" dirty="0">
                <a:solidFill>
                  <a:srgbClr val="FF0000"/>
                </a:solidFill>
              </a:rPr>
              <a:t>up one idea. Make that one idea your life - think of it, dream of it, live on that idea. Let the brain, muscles, nerves, every part of your body, be full of that idea, and just leave every other idea alone. This is the way to success</a:t>
            </a:r>
            <a:r>
              <a:rPr lang="en-US" sz="3200" dirty="0" smtClean="0">
                <a:solidFill>
                  <a:srgbClr val="FF0000"/>
                </a:solidFill>
              </a:rPr>
              <a:t>.” </a:t>
            </a:r>
            <a:r>
              <a:rPr lang="en-US" sz="3200" dirty="0" smtClean="0">
                <a:solidFill>
                  <a:srgbClr val="000000"/>
                </a:solidFill>
              </a:rPr>
              <a:t>Swami Vivekananda</a:t>
            </a:r>
            <a:endParaRPr lang="en-US" sz="3200" dirty="0"/>
          </a:p>
        </p:txBody>
      </p:sp>
      <p:sp>
        <p:nvSpPr>
          <p:cNvPr id="3" name="Content Placeholder 2"/>
          <p:cNvSpPr>
            <a:spLocks noGrp="1"/>
          </p:cNvSpPr>
          <p:nvPr>
            <p:ph idx="1"/>
          </p:nvPr>
        </p:nvSpPr>
        <p:spPr>
          <a:xfrm>
            <a:off x="457200" y="3352800"/>
            <a:ext cx="8229600" cy="3124200"/>
          </a:xfrm>
        </p:spPr>
        <p:txBody>
          <a:bodyPr/>
          <a:lstStyle/>
          <a:p>
            <a:r>
              <a:rPr lang="en-US" dirty="0" smtClean="0"/>
              <a:t>Summarize quote</a:t>
            </a:r>
            <a:r>
              <a:rPr lang="en-US" dirty="0" smtClean="0"/>
              <a:t> </a:t>
            </a:r>
            <a:r>
              <a:rPr lang="en-US" dirty="0" smtClean="0"/>
              <a:t>then answer:</a:t>
            </a:r>
          </a:p>
          <a:p>
            <a:r>
              <a:rPr lang="en-US" dirty="0" smtClean="0"/>
              <a:t>1. What idea will you let take over your life?</a:t>
            </a:r>
          </a:p>
        </p:txBody>
      </p:sp>
    </p:spTree>
    <p:extLst>
      <p:ext uri="{BB962C8B-B14F-4D97-AF65-F5344CB8AC3E}">
        <p14:creationId xmlns:p14="http://schemas.microsoft.com/office/powerpoint/2010/main" val="32531416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772400" cy="1676400"/>
          </a:xfrm>
        </p:spPr>
        <p:txBody>
          <a:bodyPr/>
          <a:lstStyle/>
          <a:p>
            <a:pPr algn="l"/>
            <a:r>
              <a:rPr lang="en-US" dirty="0" smtClean="0">
                <a:solidFill>
                  <a:srgbClr val="92D050"/>
                </a:solidFill>
              </a:rPr>
              <a:t>“Your </a:t>
            </a:r>
            <a:r>
              <a:rPr lang="en-US" dirty="0">
                <a:solidFill>
                  <a:srgbClr val="92D050"/>
                </a:solidFill>
              </a:rPr>
              <a:t>own safety is at stake when your neighbor's wall is ablaze</a:t>
            </a:r>
            <a:r>
              <a:rPr lang="en-US" dirty="0" smtClean="0">
                <a:solidFill>
                  <a:srgbClr val="92D050"/>
                </a:solidFill>
              </a:rPr>
              <a:t>.” Horace</a:t>
            </a:r>
            <a:endParaRPr lang="en-US" dirty="0">
              <a:solidFill>
                <a:srgbClr val="92D050"/>
              </a:solidFill>
            </a:endParaRPr>
          </a:p>
        </p:txBody>
      </p:sp>
      <p:sp>
        <p:nvSpPr>
          <p:cNvPr id="3" name="Content Placeholder 2"/>
          <p:cNvSpPr>
            <a:spLocks noGrp="1"/>
          </p:cNvSpPr>
          <p:nvPr>
            <p:ph idx="1"/>
          </p:nvPr>
        </p:nvSpPr>
        <p:spPr>
          <a:xfrm>
            <a:off x="457200" y="1752600"/>
            <a:ext cx="8686800" cy="4038600"/>
          </a:xfrm>
        </p:spPr>
        <p:txBody>
          <a:bodyPr/>
          <a:lstStyle/>
          <a:p>
            <a:pPr>
              <a:lnSpc>
                <a:spcPct val="150000"/>
              </a:lnSpc>
            </a:pPr>
            <a:r>
              <a:rPr lang="en-US" sz="3200" dirty="0" smtClean="0"/>
              <a:t>Write then answer:</a:t>
            </a:r>
          </a:p>
          <a:p>
            <a:pPr>
              <a:lnSpc>
                <a:spcPct val="150000"/>
              </a:lnSpc>
            </a:pPr>
            <a:r>
              <a:rPr lang="en-US" sz="3200" dirty="0" smtClean="0"/>
              <a:t>1. How do other peoples actions effect your own?</a:t>
            </a:r>
          </a:p>
          <a:p>
            <a:pPr>
              <a:lnSpc>
                <a:spcPct val="150000"/>
              </a:lnSpc>
            </a:pPr>
            <a:r>
              <a:rPr lang="en-US" sz="3200" dirty="0" smtClean="0"/>
              <a:t>2. How do your actions affect others safety?</a:t>
            </a:r>
          </a:p>
          <a:p>
            <a:pPr>
              <a:lnSpc>
                <a:spcPct val="150000"/>
              </a:lnSpc>
            </a:pPr>
            <a:r>
              <a:rPr lang="en-US" sz="3200" dirty="0" smtClean="0"/>
              <a:t>3. Does this quote say we can just watch out for just ourselves? If not what does it say?</a:t>
            </a:r>
            <a:endParaRPr lang="en-US" sz="3200" dirty="0"/>
          </a:p>
        </p:txBody>
      </p:sp>
    </p:spTree>
    <p:extLst>
      <p:ext uri="{BB962C8B-B14F-4D97-AF65-F5344CB8AC3E}">
        <p14:creationId xmlns:p14="http://schemas.microsoft.com/office/powerpoint/2010/main" val="323894348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tory">
  <a:themeElements>
    <a:clrScheme name="Factory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fontScheme name="Factor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Factory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clrMap bg1="dk2" tx1="lt1" bg2="dk1" tx2="lt2" accent1="accent1" accent2="accent2" accent3="accent3" accent4="accent4" accent5="accent5" accent6="accent6" hlink="hlink" folHlink="folHlink"/>
    </a:extraClrScheme>
    <a:extraClrScheme>
      <a:clrScheme name="Factory 2">
        <a:dk1>
          <a:srgbClr val="000000"/>
        </a:dk1>
        <a:lt1>
          <a:srgbClr val="FFFFCC"/>
        </a:lt1>
        <a:dk2>
          <a:srgbClr val="993300"/>
        </a:dk2>
        <a:lt2>
          <a:srgbClr val="EDE1AF"/>
        </a:lt2>
        <a:accent1>
          <a:srgbClr val="CAC0E2"/>
        </a:accent1>
        <a:accent2>
          <a:srgbClr val="DFC977"/>
        </a:accent2>
        <a:accent3>
          <a:srgbClr val="FFFFE2"/>
        </a:accent3>
        <a:accent4>
          <a:srgbClr val="000000"/>
        </a:accent4>
        <a:accent5>
          <a:srgbClr val="E1DCEE"/>
        </a:accent5>
        <a:accent6>
          <a:srgbClr val="CAB66B"/>
        </a:accent6>
        <a:hlink>
          <a:srgbClr val="660033"/>
        </a:hlink>
        <a:folHlink>
          <a:srgbClr val="993366"/>
        </a:folHlink>
      </a:clrScheme>
      <a:clrMap bg1="lt1" tx1="dk1" bg2="lt2" tx2="dk2" accent1="accent1" accent2="accent2" accent3="accent3" accent4="accent4" accent5="accent5" accent6="accent6" hlink="hlink" folHlink="folHlink"/>
    </a:extraClrScheme>
    <a:extraClrScheme>
      <a:clrScheme name="Factory 3">
        <a:dk1>
          <a:srgbClr val="000000"/>
        </a:dk1>
        <a:lt1>
          <a:srgbClr val="FFFFFF"/>
        </a:lt1>
        <a:dk2>
          <a:srgbClr val="000000"/>
        </a:dk2>
        <a:lt2>
          <a:srgbClr val="EAEAEA"/>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Factory 4">
        <a:dk1>
          <a:srgbClr val="481800"/>
        </a:dk1>
        <a:lt1>
          <a:srgbClr val="EAEAEA"/>
        </a:lt1>
        <a:dk2>
          <a:srgbClr val="762700"/>
        </a:dk2>
        <a:lt2>
          <a:srgbClr val="EBD189"/>
        </a:lt2>
        <a:accent1>
          <a:srgbClr val="FCAB40"/>
        </a:accent1>
        <a:accent2>
          <a:srgbClr val="AD717F"/>
        </a:accent2>
        <a:accent3>
          <a:srgbClr val="BDACAA"/>
        </a:accent3>
        <a:accent4>
          <a:srgbClr val="C8C8C8"/>
        </a:accent4>
        <a:accent5>
          <a:srgbClr val="FDD2AF"/>
        </a:accent5>
        <a:accent6>
          <a:srgbClr val="9C6672"/>
        </a:accent6>
        <a:hlink>
          <a:srgbClr val="FFFF99"/>
        </a:hlink>
        <a:folHlink>
          <a:srgbClr val="CC9900"/>
        </a:folHlink>
      </a:clrScheme>
      <a:clrMap bg1="dk2" tx1="lt1" bg2="dk1" tx2="lt2" accent1="accent1" accent2="accent2" accent3="accent3" accent4="accent4" accent5="accent5" accent6="accent6" hlink="hlink" folHlink="folHlink"/>
    </a:extraClrScheme>
    <a:extraClrScheme>
      <a:clrScheme name="Factory 5">
        <a:dk1>
          <a:srgbClr val="330066"/>
        </a:dk1>
        <a:lt1>
          <a:srgbClr val="EAEAEA"/>
        </a:lt1>
        <a:dk2>
          <a:srgbClr val="4E009C"/>
        </a:dk2>
        <a:lt2>
          <a:srgbClr val="EBD189"/>
        </a:lt2>
        <a:accent1>
          <a:srgbClr val="FCAB40"/>
        </a:accent1>
        <a:accent2>
          <a:srgbClr val="8871BB"/>
        </a:accent2>
        <a:accent3>
          <a:srgbClr val="B2AACB"/>
        </a:accent3>
        <a:accent4>
          <a:srgbClr val="C8C8C8"/>
        </a:accent4>
        <a:accent5>
          <a:srgbClr val="FDD2AF"/>
        </a:accent5>
        <a:accent6>
          <a:srgbClr val="7B66A9"/>
        </a:accent6>
        <a:hlink>
          <a:srgbClr val="99CC00"/>
        </a:hlink>
        <a:folHlink>
          <a:srgbClr val="808000"/>
        </a:folHlink>
      </a:clrScheme>
      <a:clrMap bg1="dk2" tx1="lt1" bg2="dk1" tx2="lt2" accent1="accent1" accent2="accent2" accent3="accent3" accent4="accent4" accent5="accent5" accent6="accent6" hlink="hlink" folHlink="folHlink"/>
    </a:extraClrScheme>
    <a:extraClrScheme>
      <a:clrScheme name="Factory 6">
        <a:dk1>
          <a:srgbClr val="454425"/>
        </a:dk1>
        <a:lt1>
          <a:srgbClr val="EAEAEA"/>
        </a:lt1>
        <a:dk2>
          <a:srgbClr val="4D6A2A"/>
        </a:dk2>
        <a:lt2>
          <a:srgbClr val="EBD189"/>
        </a:lt2>
        <a:accent1>
          <a:srgbClr val="FCAB40"/>
        </a:accent1>
        <a:accent2>
          <a:srgbClr val="A59E79"/>
        </a:accent2>
        <a:accent3>
          <a:srgbClr val="B2B9AC"/>
        </a:accent3>
        <a:accent4>
          <a:srgbClr val="C8C8C8"/>
        </a:accent4>
        <a:accent5>
          <a:srgbClr val="FDD2AF"/>
        </a:accent5>
        <a:accent6>
          <a:srgbClr val="958F6D"/>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Factory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FFCC66"/>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Designs\Factory.pot</Template>
  <TotalTime>11066</TotalTime>
  <Words>1770</Words>
  <Application>Microsoft Office PowerPoint</Application>
  <PresentationFormat>On-screen Show (4:3)</PresentationFormat>
  <Paragraphs>270</Paragraphs>
  <Slides>49</Slides>
  <Notes>4</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49</vt:i4>
      </vt:variant>
    </vt:vector>
  </HeadingPairs>
  <TitlesOfParts>
    <vt:vector size="52" baseType="lpstr">
      <vt:lpstr>Factory</vt:lpstr>
      <vt:lpstr>Office Theme</vt:lpstr>
      <vt:lpstr>Clip</vt:lpstr>
      <vt:lpstr>Agricultural Engineering</vt:lpstr>
      <vt:lpstr>Board Warmer</vt:lpstr>
      <vt:lpstr>“Every great dream begins with a dreamer. Always remember, you have within you the strength, the patience, and the passion to reach for the stars to change the world.” Harriet Tubman</vt:lpstr>
      <vt:lpstr>Boardwarmer: Write questions, turn in with Exit Ticket</vt:lpstr>
      <vt:lpstr>Exit Ticket</vt:lpstr>
      <vt:lpstr>“A true friend never gets in your way unless you happen to be going down.” Arnold H. Glasow</vt:lpstr>
      <vt:lpstr>“Those who make peaceful revolution impossible will make violent revolution inevitable.”-John F. Kennedy</vt:lpstr>
      <vt:lpstr>“Take up one idea. Make that one idea your life - think of it, dream of it, live on that idea. Let the brain, muscles, nerves, every part of your body, be full of that idea, and just leave every other idea alone. This is the way to success.” Swami Vivekananda</vt:lpstr>
      <vt:lpstr>“Your own safety is at stake when your neighbor's wall is ablaze.” Horace</vt:lpstr>
      <vt:lpstr>Ag Engineering</vt:lpstr>
      <vt:lpstr>Careers in Ag Engineering</vt:lpstr>
      <vt:lpstr>Careers In Agricultural Engineering</vt:lpstr>
      <vt:lpstr>Careers</vt:lpstr>
      <vt:lpstr>Careers In Agricultural Engineering</vt:lpstr>
      <vt:lpstr>Safety</vt:lpstr>
      <vt:lpstr>Safety</vt:lpstr>
      <vt:lpstr>Principles of Safety</vt:lpstr>
      <vt:lpstr>PowerPoint Presentation</vt:lpstr>
      <vt:lpstr>PowerPoint Presentation</vt:lpstr>
      <vt:lpstr>PowerPoint Presentation</vt:lpstr>
      <vt:lpstr>PowerPoint Presentation</vt:lpstr>
      <vt:lpstr>PowerPoint Presentation</vt:lpstr>
      <vt:lpstr>Safety Color Coding</vt:lpstr>
      <vt:lpstr>Safety Color Coding</vt:lpstr>
      <vt:lpstr>Safety Color Coding</vt:lpstr>
      <vt:lpstr>Safety Color Coding</vt:lpstr>
      <vt:lpstr>Safety Color Coding</vt:lpstr>
      <vt:lpstr>Safety Color Coding</vt:lpstr>
      <vt:lpstr>Fire Hazards</vt:lpstr>
      <vt:lpstr>Fire Hazards</vt:lpstr>
      <vt:lpstr>Fire Extinguishers</vt:lpstr>
      <vt:lpstr>Fire Extinguishers</vt:lpstr>
      <vt:lpstr>Fire Extinguishers</vt:lpstr>
      <vt:lpstr>PowerPoint Presentation</vt:lpstr>
      <vt:lpstr>PowerPoint Presentation</vt:lpstr>
      <vt:lpstr>PowerPoint Presentation</vt:lpstr>
      <vt:lpstr>PowerPoint Presentation</vt:lpstr>
      <vt:lpstr>PowerPoint Presentation</vt:lpstr>
      <vt:lpstr>Remember the acronym – P.A.S.S.</vt:lpstr>
      <vt:lpstr>Planning An Agricultural Project</vt:lpstr>
      <vt:lpstr>PowerPoint Presentation</vt:lpstr>
      <vt:lpstr>Planning An Agricultural Project</vt:lpstr>
      <vt:lpstr>Planning An Agricultural Project</vt:lpstr>
      <vt:lpstr>Planning An Agricultural Project</vt:lpstr>
      <vt:lpstr>Planning An Agricultural Project</vt:lpstr>
      <vt:lpstr>Planning An Agricultural Project</vt:lpstr>
      <vt:lpstr>Board Feet</vt:lpstr>
      <vt:lpstr>Board Feet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Agricultural Engineering</dc:title>
  <dc:creator>Matthew Ryan Harris</dc:creator>
  <cp:lastModifiedBy>Zachary R. Carscaddon</cp:lastModifiedBy>
  <cp:revision>62</cp:revision>
  <cp:lastPrinted>2004-12-07T12:35:10Z</cp:lastPrinted>
  <dcterms:created xsi:type="dcterms:W3CDTF">2003-05-12T23:11:18Z</dcterms:created>
  <dcterms:modified xsi:type="dcterms:W3CDTF">2013-11-04T19:20:12Z</dcterms:modified>
</cp:coreProperties>
</file>