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handoutMasterIdLst>
    <p:handoutMasterId r:id="rId35"/>
  </p:handoutMasterIdLst>
  <p:sldIdLst>
    <p:sldId id="393" r:id="rId2"/>
    <p:sldId id="447" r:id="rId3"/>
    <p:sldId id="448" r:id="rId4"/>
    <p:sldId id="450" r:id="rId5"/>
    <p:sldId id="451" r:id="rId6"/>
    <p:sldId id="452" r:id="rId7"/>
    <p:sldId id="513" r:id="rId8"/>
    <p:sldId id="466" r:id="rId9"/>
    <p:sldId id="475" r:id="rId10"/>
    <p:sldId id="480" r:id="rId11"/>
    <p:sldId id="481" r:id="rId12"/>
    <p:sldId id="487" r:id="rId13"/>
    <p:sldId id="502" r:id="rId14"/>
    <p:sldId id="503" r:id="rId15"/>
    <p:sldId id="507" r:id="rId16"/>
    <p:sldId id="441" r:id="rId17"/>
    <p:sldId id="515" r:id="rId18"/>
    <p:sldId id="516" r:id="rId19"/>
    <p:sldId id="528" r:id="rId20"/>
    <p:sldId id="531" r:id="rId21"/>
    <p:sldId id="517" r:id="rId22"/>
    <p:sldId id="532" r:id="rId23"/>
    <p:sldId id="521" r:id="rId24"/>
    <p:sldId id="522" r:id="rId25"/>
    <p:sldId id="523" r:id="rId26"/>
    <p:sldId id="524" r:id="rId27"/>
    <p:sldId id="527" r:id="rId28"/>
    <p:sldId id="538" r:id="rId29"/>
    <p:sldId id="533" r:id="rId30"/>
    <p:sldId id="535" r:id="rId31"/>
    <p:sldId id="534" r:id="rId32"/>
    <p:sldId id="536" r:id="rId33"/>
    <p:sldId id="537" r:id="rId3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2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579838-4488-4042-9749-20DA7AAE2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97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9690A-9A46-412B-8167-C8082FC5DC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A24F6-1F45-436A-AB7C-9953957CD1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B9914-37F6-45E7-AB98-D944D80C04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73A7D-B169-4627-AFBA-33665ED90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9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B1865-2466-454C-9CB1-C777C2957E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01C3F-DF02-467E-A4DA-2CE2F67E88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87CE5-56BF-4910-9D48-58A37DCC32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99A3D-CE7D-49E9-B64D-EE0C99E68E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AD264-1BB1-4883-9827-0902A2BEB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8FF9A-F2E5-4A3A-90FA-5A785A5192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0B59D-DBB1-49D4-89B1-8DB4FADC52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BB8D5FD-D194-45F3-90A5-96B51C3201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7CA41C-E42C-4F6D-8DFF-0573B8C374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3" grpId="0" build="p" bldLvl="5" autoUpdateAnimBg="0"/>
    </p:bld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ffa.org/" TargetMode="External"/><Relationship Id="rId2" Type="http://schemas.openxmlformats.org/officeDocument/2006/relationships/hyperlink" Target="http://www.ff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astwilkesffa.theaet.co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752600"/>
          </a:xfrm>
        </p:spPr>
        <p:txBody>
          <a:bodyPr/>
          <a:lstStyle/>
          <a:p>
            <a:pPr eaLnBrk="1" hangingPunct="1"/>
            <a:r>
              <a:rPr lang="en-US" sz="8800" smtClean="0"/>
              <a:t>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562600"/>
            <a:ext cx="6400800" cy="838200"/>
          </a:xfrm>
        </p:spPr>
        <p:txBody>
          <a:bodyPr/>
          <a:lstStyle/>
          <a:p>
            <a:pPr algn="l" eaLnBrk="1" hangingPunct="1"/>
            <a:r>
              <a:rPr lang="en-US" sz="2400" b="1" dirty="0" smtClean="0"/>
              <a:t>1.00: Understand leadership qualities involved in successful employment.</a:t>
            </a:r>
            <a:endParaRPr lang="en-US" sz="2400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3048000"/>
            <a:ext cx="8077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u="none" dirty="0"/>
              <a:t>Unit A: Leadership &amp; Supervised Agricultural Experience</a:t>
            </a:r>
            <a:endParaRPr lang="en-US" sz="4000" u="none" dirty="0">
              <a:solidFill>
                <a:srgbClr val="FFCC00"/>
              </a:solidFill>
              <a:latin typeface="Verdan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"/>
            <a:ext cx="16002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514600"/>
            <a:ext cx="6172200" cy="2438400"/>
          </a:xfrm>
        </p:spPr>
        <p:txBody>
          <a:bodyPr/>
          <a:lstStyle/>
          <a:p>
            <a:pPr eaLnBrk="1" hangingPunct="1"/>
            <a:r>
              <a:rPr lang="en-US" sz="3800" smtClean="0"/>
              <a:t>Structure of the FFA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81000"/>
            <a:ext cx="17145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1240631" y="449695"/>
            <a:ext cx="5943600" cy="5905500"/>
            <a:chOff x="1200" y="288"/>
            <a:chExt cx="3744" cy="3720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auto">
            <a:xfrm>
              <a:off x="2112" y="288"/>
              <a:ext cx="1872" cy="501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3066" y="789"/>
              <a:ext cx="1" cy="280"/>
            </a:xfrm>
            <a:prstGeom prst="line">
              <a:avLst/>
            </a:prstGeom>
            <a:noFill/>
            <a:ln w="36513">
              <a:solidFill>
                <a:srgbClr val="F8F8F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3066" y="1593"/>
              <a:ext cx="1" cy="281"/>
            </a:xfrm>
            <a:prstGeom prst="line">
              <a:avLst/>
            </a:prstGeom>
            <a:noFill/>
            <a:ln w="36513">
              <a:solidFill>
                <a:srgbClr val="F8F8F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3066" y="2398"/>
              <a:ext cx="1" cy="281"/>
            </a:xfrm>
            <a:prstGeom prst="line">
              <a:avLst/>
            </a:prstGeom>
            <a:noFill/>
            <a:ln w="36513">
              <a:solidFill>
                <a:srgbClr val="F8F8F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3066" y="3203"/>
              <a:ext cx="1" cy="280"/>
            </a:xfrm>
            <a:prstGeom prst="line">
              <a:avLst/>
            </a:prstGeom>
            <a:noFill/>
            <a:ln w="36513">
              <a:solidFill>
                <a:srgbClr val="F8F8F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1824" y="3483"/>
              <a:ext cx="2592" cy="525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2304" y="3635"/>
              <a:ext cx="177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 u="none" dirty="0" smtClean="0">
                  <a:latin typeface="Arial Unicode MS" pitchFamily="34" charset="-128"/>
                </a:rPr>
                <a:t>Cleveland </a:t>
              </a:r>
              <a:r>
                <a:rPr lang="en-US" sz="2100" b="1" u="none" dirty="0" smtClean="0">
                  <a:latin typeface="Arial Unicode MS" pitchFamily="34" charset="-128"/>
                </a:rPr>
                <a:t>FFA </a:t>
              </a:r>
              <a:r>
                <a:rPr lang="en-US" sz="2100" b="1" u="none" dirty="0">
                  <a:latin typeface="Arial Unicode MS" pitchFamily="34" charset="-128"/>
                </a:rPr>
                <a:t>Chapter</a:t>
              </a:r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1584" y="2679"/>
              <a:ext cx="3024" cy="524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2208" y="2822"/>
              <a:ext cx="167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 u="none" dirty="0" smtClean="0">
                  <a:solidFill>
                    <a:srgbClr val="F8F8F8"/>
                  </a:solidFill>
                  <a:latin typeface="Arial" charset="0"/>
                </a:rPr>
                <a:t>Johnston</a:t>
              </a:r>
              <a:r>
                <a:rPr lang="en-US" sz="2100" b="1" u="none" dirty="0" smtClean="0">
                  <a:solidFill>
                    <a:srgbClr val="F8F8F8"/>
                  </a:solidFill>
                  <a:latin typeface="Arial" charset="0"/>
                </a:rPr>
                <a:t> </a:t>
              </a:r>
              <a:r>
                <a:rPr lang="en-US" sz="2100" b="1" u="none" dirty="0">
                  <a:solidFill>
                    <a:srgbClr val="F8F8F8"/>
                  </a:solidFill>
                  <a:latin typeface="Arial" charset="0"/>
                </a:rPr>
                <a:t>Federation</a:t>
              </a:r>
              <a:endParaRPr lang="en-US" b="1" dirty="0"/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1392" y="1874"/>
              <a:ext cx="3408" cy="524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2256" y="2036"/>
              <a:ext cx="161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 u="none" dirty="0" smtClean="0">
                  <a:solidFill>
                    <a:srgbClr val="F8F8F8"/>
                  </a:solidFill>
                  <a:latin typeface="Arial" charset="0"/>
                </a:rPr>
                <a:t>East Central </a:t>
              </a:r>
              <a:r>
                <a:rPr lang="en-US" sz="2100" b="1" u="none" dirty="0">
                  <a:solidFill>
                    <a:srgbClr val="F8F8F8"/>
                  </a:solidFill>
                  <a:latin typeface="Arial" charset="0"/>
                </a:rPr>
                <a:t>Region</a:t>
              </a:r>
              <a:endParaRPr lang="en-US" b="1" dirty="0"/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1200" y="1069"/>
              <a:ext cx="3744" cy="524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Rectangle 15"/>
            <p:cNvSpPr>
              <a:spLocks noChangeArrowheads="1"/>
            </p:cNvSpPr>
            <p:nvPr/>
          </p:nvSpPr>
          <p:spPr bwMode="auto">
            <a:xfrm>
              <a:off x="1827" y="1231"/>
              <a:ext cx="254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100" b="1" u="none">
                  <a:solidFill>
                    <a:srgbClr val="F8F8F8"/>
                  </a:solidFill>
                  <a:latin typeface="Arial" charset="0"/>
                </a:rPr>
                <a:t>North Carolina FFA Association</a:t>
              </a:r>
              <a:endParaRPr lang="en-US" b="1"/>
            </a:p>
          </p:txBody>
        </p:sp>
        <p:sp>
          <p:nvSpPr>
            <p:cNvPr id="13328" name="Rectangle 16"/>
            <p:cNvSpPr>
              <a:spLocks noChangeArrowheads="1"/>
            </p:cNvSpPr>
            <p:nvPr/>
          </p:nvSpPr>
          <p:spPr bwMode="auto">
            <a:xfrm>
              <a:off x="2370" y="399"/>
              <a:ext cx="121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u="none">
                  <a:latin typeface="Verdana" pitchFamily="34" charset="0"/>
                </a:rPr>
                <a:t>National FFA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dirty="0" smtClean="0"/>
              <a:t>FFA Officers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President</a:t>
            </a:r>
          </a:p>
          <a:p>
            <a:pPr eaLnBrk="1" hangingPunct="1"/>
            <a:r>
              <a:rPr lang="en-US" sz="3200" dirty="0" smtClean="0"/>
              <a:t>Vice President</a:t>
            </a:r>
          </a:p>
          <a:p>
            <a:pPr eaLnBrk="1" hangingPunct="1"/>
            <a:r>
              <a:rPr lang="en-US" sz="3200" dirty="0" smtClean="0"/>
              <a:t>Secretary</a:t>
            </a:r>
          </a:p>
          <a:p>
            <a:pPr eaLnBrk="1" hangingPunct="1"/>
            <a:r>
              <a:rPr lang="en-US" sz="3200" dirty="0" smtClean="0"/>
              <a:t>Treasurer</a:t>
            </a:r>
          </a:p>
          <a:p>
            <a:pPr eaLnBrk="1" hangingPunct="1"/>
            <a:r>
              <a:rPr lang="en-US" sz="3200" dirty="0" smtClean="0"/>
              <a:t>Reporter</a:t>
            </a:r>
          </a:p>
          <a:p>
            <a:pPr eaLnBrk="1" hangingPunct="1"/>
            <a:endParaRPr lang="en-US" sz="3200" dirty="0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19600" y="1752600"/>
            <a:ext cx="4038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Sentinel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Chaplain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Historian</a:t>
            </a:r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Ceremonies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Rituals conducted at each meeting</a:t>
            </a:r>
          </a:p>
          <a:p>
            <a:pPr lvl="1" eaLnBrk="1" hangingPunct="1"/>
            <a:r>
              <a:rPr lang="en-US" sz="2800" dirty="0" smtClean="0"/>
              <a:t>Opening ceremony</a:t>
            </a:r>
          </a:p>
          <a:p>
            <a:pPr lvl="1" eaLnBrk="1" hangingPunct="1"/>
            <a:r>
              <a:rPr lang="en-US" sz="2800" dirty="0" smtClean="0"/>
              <a:t>Closing ceremony</a:t>
            </a:r>
          </a:p>
          <a:p>
            <a:pPr eaLnBrk="1" hangingPunct="1"/>
            <a:r>
              <a:rPr lang="en-US" sz="2800" dirty="0" smtClean="0"/>
              <a:t>Outlined in the FFA Student Manual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Opening Ceremony- “All in Unison”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President: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“FFA members, why are we here?”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All members say:</a:t>
            </a: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“To practice brotherhood, honor agricultural opportunities and responsibilities, and develop those qualities of leadership which an FFA member should possess.”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FFA Degrees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Discovery FFA Degree (Middle School)</a:t>
            </a:r>
          </a:p>
          <a:p>
            <a:pPr eaLnBrk="1" hangingPunct="1"/>
            <a:r>
              <a:rPr lang="en-US" sz="3200" dirty="0" err="1" smtClean="0"/>
              <a:t>Greenhand</a:t>
            </a:r>
            <a:r>
              <a:rPr lang="en-US" sz="3200" dirty="0" smtClean="0"/>
              <a:t> FFA Degree</a:t>
            </a:r>
          </a:p>
          <a:p>
            <a:pPr eaLnBrk="1" hangingPunct="1"/>
            <a:r>
              <a:rPr lang="en-US" sz="3200" dirty="0" smtClean="0"/>
              <a:t>Chapter FFA Degree</a:t>
            </a:r>
          </a:p>
          <a:p>
            <a:pPr eaLnBrk="1" hangingPunct="1"/>
            <a:r>
              <a:rPr lang="en-US" sz="3200" dirty="0" smtClean="0"/>
              <a:t>State FFA Degree</a:t>
            </a:r>
          </a:p>
          <a:p>
            <a:pPr eaLnBrk="1" hangingPunct="1"/>
            <a:r>
              <a:rPr lang="en-US" sz="3200" dirty="0" smtClean="0"/>
              <a:t>American FFA Degree</a:t>
            </a:r>
          </a:p>
        </p:txBody>
      </p:sp>
      <p:pic>
        <p:nvPicPr>
          <p:cNvPr id="17412" name="Picture 4" descr="HAD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533650"/>
            <a:ext cx="187325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statedegre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5054600"/>
            <a:ext cx="936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CD-2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384800"/>
            <a:ext cx="931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 descr="CD-1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10200"/>
            <a:ext cx="881063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FFA Websites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National FFA Organization</a:t>
            </a:r>
          </a:p>
          <a:p>
            <a:pPr lvl="1" eaLnBrk="1" hangingPunct="1"/>
            <a:r>
              <a:rPr lang="en-US" dirty="0" smtClean="0">
                <a:hlinkClick r:id="rId2"/>
              </a:rPr>
              <a:t>www.ffa.org</a:t>
            </a:r>
            <a:endParaRPr lang="en-US" dirty="0" smtClean="0"/>
          </a:p>
          <a:p>
            <a:pPr eaLnBrk="1" hangingPunct="1"/>
            <a:r>
              <a:rPr lang="en-US" dirty="0" smtClean="0"/>
              <a:t>North Carolina FFA Association</a:t>
            </a:r>
          </a:p>
          <a:p>
            <a:pPr lvl="1" eaLnBrk="1" hangingPunct="1"/>
            <a:r>
              <a:rPr lang="en-US" dirty="0" smtClean="0">
                <a:hlinkClick r:id="rId3"/>
              </a:rPr>
              <a:t>www.ncffa.org</a:t>
            </a:r>
            <a:endParaRPr lang="en-US" dirty="0" smtClean="0"/>
          </a:p>
          <a:p>
            <a:r>
              <a:rPr lang="en-US" dirty="0" smtClean="0"/>
              <a:t>East Wilkes FFA Chapter </a:t>
            </a:r>
          </a:p>
          <a:p>
            <a:pPr lvl="1"/>
            <a:r>
              <a:rPr lang="en-US" dirty="0" smtClean="0">
                <a:hlinkClick r:id="rId4"/>
              </a:rPr>
              <a:t>www.eastwilkesffa.theaet.com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200400"/>
            <a:ext cx="5410200" cy="1143000"/>
          </a:xfrm>
        </p:spPr>
        <p:txBody>
          <a:bodyPr/>
          <a:lstStyle/>
          <a:p>
            <a:pPr eaLnBrk="1" hangingPunct="1"/>
            <a:r>
              <a:rPr lang="en-US" smtClean="0"/>
              <a:t>Public Speaking</a:t>
            </a:r>
          </a:p>
        </p:txBody>
      </p:sp>
      <p:graphicFrame>
        <p:nvGraphicFramePr>
          <p:cNvPr id="19459" name="Object 2"/>
          <p:cNvGraphicFramePr>
            <a:graphicFrameLocks noChangeAspect="1"/>
          </p:cNvGraphicFramePr>
          <p:nvPr/>
        </p:nvGraphicFramePr>
        <p:xfrm>
          <a:off x="6019800" y="2819400"/>
          <a:ext cx="2744788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Clip" r:id="rId3" imgW="2744709" imgH="2507810" progId="">
                  <p:embed/>
                </p:oleObj>
              </mc:Choice>
              <mc:Fallback>
                <p:oleObj name="Clip" r:id="rId3" imgW="2744709" imgH="250781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819400"/>
                        <a:ext cx="2744788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Speeches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Informative</a:t>
            </a:r>
          </a:p>
          <a:p>
            <a:pPr lvl="1" eaLnBrk="1" hangingPunct="1"/>
            <a:r>
              <a:rPr lang="en-US" sz="3200" dirty="0" smtClean="0"/>
              <a:t>gives knowledge or information to </a:t>
            </a:r>
            <a:r>
              <a:rPr lang="en-US" sz="3200" dirty="0" smtClean="0"/>
              <a:t>audiences</a:t>
            </a:r>
          </a:p>
          <a:p>
            <a:r>
              <a:rPr lang="en-US" sz="3600" dirty="0"/>
              <a:t>Persuasive</a:t>
            </a:r>
          </a:p>
          <a:p>
            <a:pPr lvl="1"/>
            <a:r>
              <a:rPr lang="en-US" sz="3600" dirty="0"/>
              <a:t>convinces people to believe or do something</a:t>
            </a:r>
          </a:p>
          <a:p>
            <a:pPr marL="411480" lvl="1" indent="0" eaLnBrk="1" hangingPunct="1">
              <a:buNone/>
            </a:pPr>
            <a:endParaRPr lang="en-US" sz="32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Speeches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Integrative</a:t>
            </a:r>
          </a:p>
          <a:p>
            <a:pPr lvl="1" eaLnBrk="1" hangingPunct="1"/>
            <a:r>
              <a:rPr lang="en-US" sz="3200" dirty="0" smtClean="0"/>
              <a:t>pep talks, welcome speeches, or an introduction of a speaker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 1.01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Understand leadership qualities and career building techniques desired by the animal science industry.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Speeches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Prepared</a:t>
            </a:r>
          </a:p>
          <a:p>
            <a:pPr lvl="1" eaLnBrk="1" hangingPunct="1"/>
            <a:r>
              <a:rPr lang="en-US" sz="3200" dirty="0" smtClean="0"/>
              <a:t>speech </a:t>
            </a:r>
            <a:r>
              <a:rPr lang="en-US" sz="3200" dirty="0" smtClean="0"/>
              <a:t>is written and </a:t>
            </a:r>
            <a:r>
              <a:rPr lang="en-US" sz="3200" dirty="0" smtClean="0"/>
              <a:t>learned</a:t>
            </a:r>
          </a:p>
          <a:p>
            <a:r>
              <a:rPr lang="en-US" sz="3200" dirty="0"/>
              <a:t>Extemporaneous</a:t>
            </a:r>
          </a:p>
          <a:p>
            <a:pPr lvl="1"/>
            <a:r>
              <a:rPr lang="en-US" sz="3200" dirty="0"/>
              <a:t>speech with little or no preparation</a:t>
            </a:r>
            <a:endParaRPr lang="en-US" sz="7200" dirty="0"/>
          </a:p>
          <a:p>
            <a:pPr lvl="1" eaLnBrk="1" hangingPunct="1"/>
            <a:endParaRPr lang="en-US" sz="32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to Consider</a:t>
            </a:r>
            <a:endParaRPr lang="en-US" sz="3200" smtClean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Purpose- Why are you giving the speech?</a:t>
            </a:r>
          </a:p>
          <a:p>
            <a:pPr eaLnBrk="1" hangingPunct="1"/>
            <a:r>
              <a:rPr lang="en-US" sz="3200" dirty="0" smtClean="0"/>
              <a:t>Audience- What group is hearing the speech?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to Consider</a:t>
            </a:r>
            <a:endParaRPr lang="en-US" sz="3200" smtClean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Occasion- What is the event?</a:t>
            </a:r>
          </a:p>
          <a:p>
            <a:pPr eaLnBrk="1" hangingPunct="1"/>
            <a:r>
              <a:rPr lang="en-US" sz="3200" dirty="0" smtClean="0"/>
              <a:t>Content- What is in the speech?</a:t>
            </a:r>
          </a:p>
          <a:p>
            <a:pPr eaLnBrk="1" hangingPunct="1"/>
            <a:r>
              <a:rPr lang="en-US" sz="3200" dirty="0" smtClean="0"/>
              <a:t>Composition- How is the speech written and organized?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Building a Speech</a:t>
            </a:r>
          </a:p>
        </p:txBody>
      </p:sp>
      <p:sp>
        <p:nvSpPr>
          <p:cNvPr id="280579" name="AutoShape 3"/>
          <p:cNvSpPr>
            <a:spLocks noChangeArrowheads="1"/>
          </p:cNvSpPr>
          <p:nvPr/>
        </p:nvSpPr>
        <p:spPr bwMode="auto">
          <a:xfrm>
            <a:off x="2527300" y="1755775"/>
            <a:ext cx="3962400" cy="1143000"/>
          </a:xfrm>
          <a:prstGeom prst="cube">
            <a:avLst>
              <a:gd name="adj" fmla="val 25000"/>
            </a:avLst>
          </a:prstGeom>
          <a:solidFill>
            <a:srgbClr val="F9EE1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0580" name="AutoShape 4"/>
          <p:cNvSpPr>
            <a:spLocks noChangeArrowheads="1"/>
          </p:cNvSpPr>
          <p:nvPr/>
        </p:nvSpPr>
        <p:spPr bwMode="auto">
          <a:xfrm>
            <a:off x="3473450" y="3276600"/>
            <a:ext cx="1981200" cy="1524000"/>
          </a:xfrm>
          <a:prstGeom prst="can">
            <a:avLst>
              <a:gd name="adj" fmla="val 25000"/>
            </a:avLst>
          </a:prstGeom>
          <a:solidFill>
            <a:srgbClr val="FF431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0581" name="AutoShape 5"/>
          <p:cNvSpPr>
            <a:spLocks noChangeArrowheads="1"/>
          </p:cNvSpPr>
          <p:nvPr/>
        </p:nvSpPr>
        <p:spPr bwMode="auto">
          <a:xfrm>
            <a:off x="4267200" y="2971800"/>
            <a:ext cx="3810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0582" name="AutoShape 6"/>
          <p:cNvSpPr>
            <a:spLocks noChangeArrowheads="1"/>
          </p:cNvSpPr>
          <p:nvPr/>
        </p:nvSpPr>
        <p:spPr bwMode="auto">
          <a:xfrm>
            <a:off x="4267200" y="4841875"/>
            <a:ext cx="3810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2590800" y="2206625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u="none">
                <a:latin typeface="Verdana" pitchFamily="34" charset="0"/>
              </a:rPr>
              <a:t>Introduction</a:t>
            </a:r>
          </a:p>
        </p:txBody>
      </p:sp>
      <p:sp>
        <p:nvSpPr>
          <p:cNvPr id="280584" name="Text Box 8"/>
          <p:cNvSpPr txBox="1">
            <a:spLocks noChangeArrowheads="1"/>
          </p:cNvSpPr>
          <p:nvPr/>
        </p:nvSpPr>
        <p:spPr bwMode="auto">
          <a:xfrm>
            <a:off x="3657600" y="390525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u="none">
                <a:solidFill>
                  <a:srgbClr val="F9EE19"/>
                </a:solidFill>
                <a:latin typeface="Verdana" pitchFamily="34" charset="0"/>
              </a:rPr>
              <a:t>Body</a:t>
            </a:r>
            <a:endParaRPr lang="en-US" u="none">
              <a:latin typeface="Verdan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79750" y="5222875"/>
            <a:ext cx="2787650" cy="1219200"/>
            <a:chOff x="1950" y="3360"/>
            <a:chExt cx="1728" cy="768"/>
          </a:xfrm>
        </p:grpSpPr>
        <p:sp>
          <p:nvSpPr>
            <p:cNvPr id="27658" name="AutoShape 10"/>
            <p:cNvSpPr>
              <a:spLocks noChangeArrowheads="1"/>
            </p:cNvSpPr>
            <p:nvPr/>
          </p:nvSpPr>
          <p:spPr bwMode="auto">
            <a:xfrm>
              <a:off x="1950" y="3360"/>
              <a:ext cx="1728" cy="768"/>
            </a:xfrm>
            <a:custGeom>
              <a:avLst/>
              <a:gdLst>
                <a:gd name="T0" fmla="*/ 10 w 21600"/>
                <a:gd name="T1" fmla="*/ 0 h 21600"/>
                <a:gd name="T2" fmla="*/ 6 w 21600"/>
                <a:gd name="T3" fmla="*/ 1 h 21600"/>
                <a:gd name="T4" fmla="*/ 1 w 21600"/>
                <a:gd name="T5" fmla="*/ 0 h 21600"/>
                <a:gd name="T6" fmla="*/ 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2282" y="3560"/>
              <a:ext cx="1152" cy="288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u="none">
                  <a:solidFill>
                    <a:schemeClr val="bg1"/>
                  </a:solidFill>
                  <a:latin typeface="Verdana" pitchFamily="34" charset="0"/>
                </a:rPr>
                <a:t>Conclusion</a:t>
              </a:r>
              <a:endParaRPr lang="en-US" u="none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animBg="1"/>
      <p:bldP spid="280580" grpId="0" animBg="1"/>
      <p:bldP spid="280581" grpId="0" animBg="1"/>
      <p:bldP spid="280582" grpId="0" animBg="1"/>
      <p:bldP spid="280583" grpId="0" autoUpdateAnimBg="0"/>
      <p:bldP spid="28058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Capture attention</a:t>
            </a:r>
          </a:p>
          <a:p>
            <a:pPr eaLnBrk="1" hangingPunct="1"/>
            <a:r>
              <a:rPr lang="en-US" sz="3200" dirty="0" smtClean="0"/>
              <a:t>Enthusiasm and Emotion</a:t>
            </a:r>
          </a:p>
          <a:p>
            <a:pPr eaLnBrk="1" hangingPunct="1"/>
            <a:r>
              <a:rPr lang="en-US" sz="3200" dirty="0" smtClean="0"/>
              <a:t>Indicate the need for the speech</a:t>
            </a:r>
          </a:p>
          <a:p>
            <a:pPr eaLnBrk="1" hangingPunct="1"/>
            <a:r>
              <a:rPr lang="en-US" sz="3200" dirty="0" smtClean="0"/>
              <a:t>Makes the audience want to know more</a:t>
            </a:r>
          </a:p>
          <a:p>
            <a:pPr eaLnBrk="1" hangingPunct="1"/>
            <a:r>
              <a:rPr lang="en-US" sz="3200" dirty="0" smtClean="0"/>
              <a:t>Short stories and real life is a good start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Body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239000" cy="4191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The largest part of the speech</a:t>
            </a:r>
          </a:p>
          <a:p>
            <a:pPr eaLnBrk="1" hangingPunct="1"/>
            <a:r>
              <a:rPr lang="en-US" sz="3200" dirty="0" smtClean="0"/>
              <a:t>Contains the information you want to tell</a:t>
            </a:r>
          </a:p>
          <a:p>
            <a:pPr eaLnBrk="1" hangingPunct="1"/>
            <a:r>
              <a:rPr lang="en-US" sz="3200" dirty="0" smtClean="0"/>
              <a:t>Consist of several major points surrounded by a central objective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Remind the audience of the objective or topic</a:t>
            </a:r>
          </a:p>
          <a:p>
            <a:pPr eaLnBrk="1" hangingPunct="1"/>
            <a:r>
              <a:rPr lang="en-US" sz="3200" dirty="0" smtClean="0"/>
              <a:t>Move people to action</a:t>
            </a:r>
          </a:p>
          <a:p>
            <a:pPr eaLnBrk="1" hangingPunct="1"/>
            <a:r>
              <a:rPr lang="en-US" sz="3200" dirty="0" smtClean="0"/>
              <a:t>Use powerful well planed words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Delivering a Speech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Know your audience and what to expect</a:t>
            </a:r>
          </a:p>
          <a:p>
            <a:pPr eaLnBrk="1" hangingPunct="1"/>
            <a:r>
              <a:rPr lang="en-US" sz="2800" dirty="0" smtClean="0"/>
              <a:t>Stage Presence</a:t>
            </a:r>
          </a:p>
          <a:p>
            <a:pPr lvl="1" eaLnBrk="1" hangingPunct="1"/>
            <a:r>
              <a:rPr lang="en-US" sz="3200" dirty="0" smtClean="0"/>
              <a:t>posture</a:t>
            </a:r>
          </a:p>
          <a:p>
            <a:pPr lvl="1" eaLnBrk="1" hangingPunct="1"/>
            <a:r>
              <a:rPr lang="en-US" sz="3200" dirty="0" smtClean="0"/>
              <a:t>appearance</a:t>
            </a:r>
          </a:p>
          <a:p>
            <a:pPr lvl="1" eaLnBrk="1" hangingPunct="1"/>
            <a:r>
              <a:rPr lang="en-US" sz="3200" dirty="0" smtClean="0"/>
              <a:t>attitude</a:t>
            </a:r>
          </a:p>
          <a:p>
            <a:pPr lvl="1" eaLnBrk="1" hangingPunct="1"/>
            <a:r>
              <a:rPr lang="en-US" sz="3200" dirty="0" smtClean="0"/>
              <a:t>confidence</a:t>
            </a:r>
          </a:p>
          <a:p>
            <a:pPr lvl="1" eaLnBrk="1" hangingPunct="1"/>
            <a:r>
              <a:rPr lang="en-US" sz="3200" dirty="0" smtClean="0"/>
              <a:t>personality</a:t>
            </a:r>
          </a:p>
          <a:p>
            <a:pPr lvl="1" eaLnBrk="1" hangingPunct="1"/>
            <a:r>
              <a:rPr lang="en-US" sz="3200" dirty="0" smtClean="0"/>
              <a:t>poise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Minute Speeches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You will be assigned a category and you have to relate it to an animal</a:t>
            </a:r>
          </a:p>
          <a:p>
            <a:r>
              <a:rPr lang="en-US" sz="3200" dirty="0"/>
              <a:t>1 flash card with bullet points </a:t>
            </a:r>
            <a:r>
              <a:rPr lang="en-US" sz="3200" dirty="0" smtClean="0"/>
              <a:t>only</a:t>
            </a:r>
          </a:p>
          <a:p>
            <a:r>
              <a:rPr lang="en-US" sz="3200" dirty="0" smtClean="0"/>
              <a:t>Categories:</a:t>
            </a:r>
          </a:p>
          <a:p>
            <a:pPr lvl="1"/>
            <a:r>
              <a:rPr lang="en-US" sz="3000" dirty="0" smtClean="0"/>
              <a:t>Informative</a:t>
            </a:r>
          </a:p>
          <a:p>
            <a:pPr lvl="1"/>
            <a:r>
              <a:rPr lang="en-US" sz="3000" dirty="0" smtClean="0"/>
              <a:t>Persuasive</a:t>
            </a:r>
          </a:p>
          <a:p>
            <a:pPr lvl="1"/>
            <a:r>
              <a:rPr lang="en-US" sz="3000" dirty="0" smtClean="0"/>
              <a:t>Pep talk</a:t>
            </a:r>
          </a:p>
          <a:p>
            <a:pPr lvl="1"/>
            <a:r>
              <a:rPr lang="en-US" sz="3000" dirty="0" smtClean="0"/>
              <a:t>Introduction/Welcome</a:t>
            </a:r>
          </a:p>
          <a:p>
            <a:pPr lvl="1"/>
            <a:endParaRPr lang="en-US" sz="3000" dirty="0" smtClean="0"/>
          </a:p>
          <a:p>
            <a:pPr lvl="1"/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Workforce Preparation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z="3200" dirty="0" smtClean="0"/>
              <a:t>Resume</a:t>
            </a:r>
            <a:endParaRPr lang="en-US" sz="3600" dirty="0" smtClean="0"/>
          </a:p>
          <a:p>
            <a:pPr lvl="2" eaLnBrk="1" hangingPunct="1"/>
            <a:r>
              <a:rPr lang="en-US" sz="2800" dirty="0" smtClean="0"/>
              <a:t>Designed to give the employer information about your background skills, job experience and education</a:t>
            </a:r>
            <a:endParaRPr lang="en-US" sz="3200" dirty="0" smtClean="0"/>
          </a:p>
          <a:p>
            <a:pPr lvl="2" eaLnBrk="1" hangingPunct="1"/>
            <a:r>
              <a:rPr lang="en-US" sz="2800" dirty="0" smtClean="0"/>
              <a:t>Should be tailored for each job applied for</a:t>
            </a:r>
            <a:endParaRPr lang="en-US" sz="3200" dirty="0" smtClean="0"/>
          </a:p>
          <a:p>
            <a:pPr lvl="2" eaLnBrk="1" hangingPunct="1"/>
            <a:r>
              <a:rPr lang="en-US" sz="2800" dirty="0" smtClean="0"/>
              <a:t>Purpose is to get an interview</a:t>
            </a:r>
            <a:endParaRPr lang="en-US" sz="3200" dirty="0" smtClean="0"/>
          </a:p>
          <a:p>
            <a:pPr lvl="2" eaLnBrk="1" hangingPunct="1"/>
            <a:r>
              <a:rPr lang="en-US" sz="2800" dirty="0" smtClean="0"/>
              <a:t>Most resumes should be one (1) page, but no more than (2) pages</a:t>
            </a:r>
            <a:endParaRPr lang="en-US" sz="3200" dirty="0" smtClean="0"/>
          </a:p>
          <a:p>
            <a:pPr lvl="1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Leadership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Activity</a:t>
            </a:r>
          </a:p>
          <a:p>
            <a:pPr marL="925830" lvl="1" indent="-514350" eaLnBrk="1" hangingPunct="1">
              <a:buFont typeface="+mj-lt"/>
              <a:buAutoNum type="arabicPeriod"/>
            </a:pPr>
            <a:r>
              <a:rPr lang="en-US" sz="3200" dirty="0" smtClean="0"/>
              <a:t>Name in your notebook as many qualities of a good leaders as you can </a:t>
            </a:r>
          </a:p>
          <a:p>
            <a:pPr lvl="2" eaLnBrk="1" hangingPunct="1"/>
            <a:r>
              <a:rPr lang="en-US" sz="2800" dirty="0" smtClean="0"/>
              <a:t>Example: Courage</a:t>
            </a:r>
          </a:p>
          <a:p>
            <a:pPr marL="925830" lvl="1" indent="-514350" eaLnBrk="1" hangingPunct="1">
              <a:buFont typeface="+mj-lt"/>
              <a:buAutoNum type="arabicPeriod"/>
            </a:pPr>
            <a:r>
              <a:rPr lang="en-US" sz="3200" dirty="0" smtClean="0"/>
              <a:t>Name a good leader and describe what makes them a good leader</a:t>
            </a:r>
          </a:p>
          <a:p>
            <a:pPr lvl="1" eaLnBrk="1" hangingPunct="1"/>
            <a:r>
              <a:rPr lang="en-US" sz="3200" dirty="0" smtClean="0"/>
              <a:t>Be ready to share your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Workforce Preparation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en-US" sz="3600" dirty="0" smtClean="0"/>
              <a:t>Items to Include in Resume</a:t>
            </a:r>
            <a:endParaRPr lang="en-US" sz="4000" dirty="0" smtClean="0"/>
          </a:p>
          <a:p>
            <a:pPr lvl="2" eaLnBrk="1" hangingPunct="1"/>
            <a:r>
              <a:rPr lang="en-US" sz="3200" dirty="0" smtClean="0"/>
              <a:t>Name and address</a:t>
            </a:r>
            <a:endParaRPr lang="en-US" sz="3600" dirty="0" smtClean="0"/>
          </a:p>
          <a:p>
            <a:pPr lvl="2" eaLnBrk="1" hangingPunct="1"/>
            <a:r>
              <a:rPr lang="en-US" sz="3200" dirty="0" smtClean="0"/>
              <a:t>Objective</a:t>
            </a:r>
            <a:endParaRPr lang="en-US" sz="3600" dirty="0" smtClean="0"/>
          </a:p>
          <a:p>
            <a:pPr lvl="2" eaLnBrk="1" hangingPunct="1"/>
            <a:r>
              <a:rPr lang="en-US" sz="3200" dirty="0" smtClean="0"/>
              <a:t>Education</a:t>
            </a:r>
            <a:endParaRPr lang="en-US" sz="3600" dirty="0" smtClean="0"/>
          </a:p>
          <a:p>
            <a:pPr lvl="2" eaLnBrk="1" hangingPunct="1"/>
            <a:r>
              <a:rPr lang="en-US" sz="3200" dirty="0" smtClean="0"/>
              <a:t>Experience</a:t>
            </a:r>
            <a:endParaRPr lang="en-US" sz="3600" dirty="0" smtClean="0"/>
          </a:p>
          <a:p>
            <a:pPr lvl="2" eaLnBrk="1" hangingPunct="1"/>
            <a:r>
              <a:rPr lang="en-US" sz="3200" dirty="0" smtClean="0"/>
              <a:t>Activities</a:t>
            </a:r>
            <a:endParaRPr lang="en-US" sz="3600" dirty="0" smtClean="0"/>
          </a:p>
          <a:p>
            <a:pPr lvl="2" eaLnBrk="1" hangingPunct="1"/>
            <a:r>
              <a:rPr lang="en-US" sz="3200" dirty="0" smtClean="0"/>
              <a:t>Skills</a:t>
            </a:r>
            <a:endParaRPr lang="en-US" sz="3600" dirty="0" smtClean="0"/>
          </a:p>
          <a:p>
            <a:pPr lvl="2" eaLnBrk="1" hangingPunct="1"/>
            <a:r>
              <a:rPr lang="en-US" sz="3200" dirty="0" smtClean="0"/>
              <a:t>References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Workforce Preparation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z="3200" dirty="0" smtClean="0"/>
              <a:t>Cover Letter</a:t>
            </a:r>
            <a:endParaRPr lang="en-US" sz="3600" dirty="0" smtClean="0"/>
          </a:p>
          <a:p>
            <a:pPr lvl="2" eaLnBrk="1" hangingPunct="1"/>
            <a:r>
              <a:rPr lang="en-US" sz="2800" dirty="0" smtClean="0"/>
              <a:t>Preview to your resume</a:t>
            </a:r>
            <a:endParaRPr lang="en-US" sz="3200" dirty="0" smtClean="0"/>
          </a:p>
          <a:p>
            <a:pPr lvl="2" eaLnBrk="1" hangingPunct="1"/>
            <a:r>
              <a:rPr lang="en-US" sz="2800" dirty="0" smtClean="0"/>
              <a:t>Should be brief ½ page, but not more than one (1) page</a:t>
            </a:r>
            <a:endParaRPr lang="en-US" sz="3200" dirty="0" smtClean="0"/>
          </a:p>
          <a:p>
            <a:pPr lvl="2" eaLnBrk="1" hangingPunct="1"/>
            <a:r>
              <a:rPr lang="en-US" sz="2800" dirty="0" smtClean="0"/>
              <a:t>Items to Include</a:t>
            </a:r>
            <a:endParaRPr lang="en-US" sz="3200" dirty="0" smtClean="0"/>
          </a:p>
          <a:p>
            <a:pPr lvl="3" eaLnBrk="1" hangingPunct="1"/>
            <a:r>
              <a:rPr lang="en-US" sz="2400" dirty="0" smtClean="0"/>
              <a:t>Position you are applying for</a:t>
            </a:r>
            <a:endParaRPr lang="en-US" sz="2800" dirty="0" smtClean="0"/>
          </a:p>
          <a:p>
            <a:pPr lvl="3" eaLnBrk="1" hangingPunct="1"/>
            <a:r>
              <a:rPr lang="en-US" sz="2400" dirty="0" smtClean="0"/>
              <a:t>Outline your key selling points</a:t>
            </a:r>
            <a:endParaRPr lang="en-US" sz="2800" dirty="0" smtClean="0"/>
          </a:p>
          <a:p>
            <a:pPr lvl="3" eaLnBrk="1" hangingPunct="1"/>
            <a:r>
              <a:rPr lang="en-US" sz="2400" dirty="0" smtClean="0"/>
              <a:t>Address the needs of your employer</a:t>
            </a:r>
            <a:endParaRPr lang="en-US" sz="2800" dirty="0" smtClean="0"/>
          </a:p>
          <a:p>
            <a:pPr lvl="3" eaLnBrk="1" hangingPunct="1"/>
            <a:r>
              <a:rPr lang="en-US" sz="2400" dirty="0" smtClean="0"/>
              <a:t>Invite employer to contact you</a:t>
            </a:r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Job Interview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Cover letter sent in to assist in establishing an interview date. </a:t>
            </a:r>
          </a:p>
          <a:p>
            <a:pPr eaLnBrk="1" hangingPunct="1"/>
            <a:r>
              <a:rPr lang="en-US" sz="2800" smtClean="0"/>
              <a:t>Follow-up phone call is typically recommended to secure interview.</a:t>
            </a:r>
          </a:p>
          <a:p>
            <a:pPr eaLnBrk="1" hangingPunct="1"/>
            <a:r>
              <a:rPr lang="en-US" sz="2800" smtClean="0"/>
              <a:t>Resume is sent with cover letter. Typically suggested that the individual bring a copy of resume to interview as well. </a:t>
            </a:r>
          </a:p>
          <a:p>
            <a:pPr eaLnBrk="1" hangingPunct="1"/>
            <a:r>
              <a:rPr lang="en-US" sz="2800" smtClean="0"/>
              <a:t>Individual should dress in professional attire.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Common questions asked during interview: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 eaLnBrk="1" hangingPunct="1"/>
            <a:r>
              <a:rPr lang="en-US" sz="2800" smtClean="0"/>
              <a:t>What are your 3 greatest attributes or strengths?</a:t>
            </a:r>
          </a:p>
          <a:p>
            <a:pPr eaLnBrk="1" hangingPunct="1"/>
            <a:r>
              <a:rPr lang="en-US" sz="2800" smtClean="0"/>
              <a:t>What are your 3 biggest weaknesses or things you would like to improve upon? </a:t>
            </a:r>
          </a:p>
          <a:p>
            <a:pPr eaLnBrk="1" hangingPunct="1"/>
            <a:r>
              <a:rPr lang="en-US" sz="2800" smtClean="0"/>
              <a:t>Where do you want to be in 5 years? </a:t>
            </a:r>
          </a:p>
          <a:p>
            <a:pPr eaLnBrk="1" hangingPunct="1"/>
            <a:r>
              <a:rPr lang="en-US" sz="2800" smtClean="0"/>
              <a:t>What leadership qualities can you bring to our company?</a:t>
            </a:r>
          </a:p>
          <a:p>
            <a:pPr eaLnBrk="1" hangingPunct="1"/>
            <a:r>
              <a:rPr lang="en-US" sz="2800" smtClean="0"/>
              <a:t>Why are you the best candidate for job?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Leadership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Integrity</a:t>
            </a:r>
          </a:p>
          <a:p>
            <a:pPr lvl="1" eaLnBrk="1" hangingPunct="1"/>
            <a:r>
              <a:rPr lang="en-US" sz="3200" dirty="0" smtClean="0"/>
              <a:t>Honesty</a:t>
            </a:r>
          </a:p>
          <a:p>
            <a:pPr eaLnBrk="1" hangingPunct="1"/>
            <a:r>
              <a:rPr lang="en-US" sz="3200" dirty="0" smtClean="0"/>
              <a:t>Management</a:t>
            </a:r>
          </a:p>
          <a:p>
            <a:pPr lvl="1" eaLnBrk="1" hangingPunct="1"/>
            <a:r>
              <a:rPr lang="en-US" sz="3200" dirty="0" smtClean="0"/>
              <a:t>Using people, resources, process to reach a 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Leadership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Unselfishness</a:t>
            </a:r>
          </a:p>
          <a:p>
            <a:pPr lvl="1" eaLnBrk="1" hangingPunct="1"/>
            <a:r>
              <a:rPr lang="en-US" sz="3200" dirty="0" smtClean="0"/>
              <a:t>Placing the desires and welfare of others above yourself</a:t>
            </a:r>
          </a:p>
          <a:p>
            <a:pPr eaLnBrk="1" hangingPunct="1"/>
            <a:r>
              <a:rPr lang="en-US" sz="3200" dirty="0" smtClean="0"/>
              <a:t>Enthusiasm</a:t>
            </a:r>
          </a:p>
          <a:p>
            <a:pPr lvl="1" eaLnBrk="1" hangingPunct="1"/>
            <a:r>
              <a:rPr lang="en-US" sz="3200" dirty="0" smtClean="0"/>
              <a:t>Energy to do a job and the inspiration to encourage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Leadership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Plan</a:t>
            </a:r>
          </a:p>
          <a:p>
            <a:pPr lvl="1" eaLnBrk="1" hangingPunct="1"/>
            <a:r>
              <a:rPr lang="en-US" sz="3200" dirty="0" smtClean="0"/>
              <a:t>Able to think through, determine procedures</a:t>
            </a:r>
          </a:p>
          <a:p>
            <a:pPr eaLnBrk="1" hangingPunct="1"/>
            <a:r>
              <a:rPr lang="en-US" sz="3200" dirty="0" smtClean="0"/>
              <a:t>Knowledge</a:t>
            </a:r>
          </a:p>
          <a:p>
            <a:pPr lvl="1" eaLnBrk="1" hangingPunct="1"/>
            <a:r>
              <a:rPr lang="en-US" sz="3200" dirty="0" smtClean="0"/>
              <a:t>Awareness, understanding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Leadership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Clr>
                <a:schemeClr val="accent1"/>
              </a:buClr>
            </a:pPr>
            <a:r>
              <a:rPr lang="en-US" sz="3200" dirty="0" smtClean="0"/>
              <a:t>Loyalty</a:t>
            </a:r>
          </a:p>
          <a:p>
            <a:pPr marL="742950" lvl="2" indent="-342900" eaLnBrk="1" hangingPunct="1"/>
            <a:r>
              <a:rPr lang="en-US" sz="2800" dirty="0" smtClean="0"/>
              <a:t>reliable support for an individual, group or cause</a:t>
            </a:r>
            <a:endParaRPr lang="en-US" sz="3200" dirty="0" smtClean="0"/>
          </a:p>
          <a:p>
            <a:pPr marL="342900" lvl="1" indent="-342900" eaLnBrk="1" hangingPunct="1">
              <a:buClr>
                <a:schemeClr val="accent1"/>
              </a:buClr>
            </a:pPr>
            <a:r>
              <a:rPr lang="en-US" sz="3200" dirty="0" smtClean="0"/>
              <a:t>Courage</a:t>
            </a:r>
          </a:p>
          <a:p>
            <a:pPr marL="742950" lvl="2" indent="-342900" eaLnBrk="1" hangingPunct="1"/>
            <a:r>
              <a:rPr lang="en-US" sz="2800" dirty="0" smtClean="0"/>
              <a:t>willing to go forward under difficult conditions</a:t>
            </a:r>
            <a:endParaRPr lang="en-US" sz="3200" dirty="0" smtClean="0"/>
          </a:p>
          <a:p>
            <a:pPr marL="342900" lvl="1" indent="-342900" eaLnBrk="1" hangingPunct="1">
              <a:buClr>
                <a:schemeClr val="accent1"/>
              </a:buClr>
            </a:pPr>
            <a:r>
              <a:rPr lang="en-US" sz="3200" dirty="0" smtClean="0"/>
              <a:t>Tact</a:t>
            </a:r>
          </a:p>
          <a:p>
            <a:pPr marL="742950" lvl="2" indent="-342900" eaLnBrk="1" hangingPunct="1"/>
            <a:r>
              <a:rPr lang="en-US" sz="2800" dirty="0" smtClean="0"/>
              <a:t>saying or doing the right thing without offending</a:t>
            </a:r>
            <a:endParaRPr lang="en-US" sz="32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FFA Mission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FFA makes a positive difference in the lives of students by developing their potential for premier leadership, personal growth, and career success through agricultural education.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Agriculture Education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 integral components</a:t>
            </a:r>
          </a:p>
          <a:p>
            <a:pPr lvl="1" eaLnBrk="1" hangingPunct="1"/>
            <a:r>
              <a:rPr lang="en-US" sz="3200" dirty="0" smtClean="0"/>
              <a:t>Classroom/Lab Instruction</a:t>
            </a:r>
          </a:p>
          <a:p>
            <a:pPr lvl="1" eaLnBrk="1" hangingPunct="1"/>
            <a:r>
              <a:rPr lang="en-US" sz="3200" dirty="0" smtClean="0"/>
              <a:t>FFA</a:t>
            </a:r>
          </a:p>
          <a:p>
            <a:pPr lvl="2" eaLnBrk="1" hangingPunct="1"/>
            <a:r>
              <a:rPr lang="en-US" sz="2800" dirty="0" smtClean="0"/>
              <a:t>Leadership</a:t>
            </a:r>
          </a:p>
          <a:p>
            <a:pPr lvl="2" eaLnBrk="1" hangingPunct="1"/>
            <a:r>
              <a:rPr lang="en-US" sz="2800" dirty="0" smtClean="0"/>
              <a:t>Communication</a:t>
            </a:r>
          </a:p>
          <a:p>
            <a:pPr lvl="2" eaLnBrk="1" hangingPunct="1"/>
            <a:r>
              <a:rPr lang="en-US" sz="2800" dirty="0" smtClean="0"/>
              <a:t>Citizenship</a:t>
            </a:r>
          </a:p>
          <a:p>
            <a:pPr lvl="1" eaLnBrk="1" hangingPunct="1"/>
            <a:r>
              <a:rPr lang="en-US" sz="3200" dirty="0" smtClean="0"/>
              <a:t>SAE (Supervised Agricultural Experience programs)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4457700" y="2615418"/>
            <a:ext cx="3733800" cy="2057400"/>
            <a:chOff x="3024" y="2784"/>
            <a:chExt cx="2352" cy="1296"/>
          </a:xfrm>
        </p:grpSpPr>
        <p:sp>
          <p:nvSpPr>
            <p:cNvPr id="11269" name="AutoShape 5"/>
            <p:cNvSpPr>
              <a:spLocks noChangeArrowheads="1"/>
            </p:cNvSpPr>
            <p:nvPr/>
          </p:nvSpPr>
          <p:spPr bwMode="auto">
            <a:xfrm>
              <a:off x="3696" y="2784"/>
              <a:ext cx="1392" cy="96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4130" y="379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u="none"/>
                <a:t>FFA</a:t>
              </a: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3024" y="3024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u="none"/>
                <a:t>Classroom</a:t>
              </a: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4752" y="302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u="none"/>
                <a:t>SAE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1584</TotalTime>
  <Words>778</Words>
  <Application>Microsoft Office PowerPoint</Application>
  <PresentationFormat>On-screen Show (4:3)</PresentationFormat>
  <Paragraphs>177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Adjacency</vt:lpstr>
      <vt:lpstr>Clip</vt:lpstr>
      <vt:lpstr>   </vt:lpstr>
      <vt:lpstr>Objective 1.01</vt:lpstr>
      <vt:lpstr>Leadership</vt:lpstr>
      <vt:lpstr>Leadership</vt:lpstr>
      <vt:lpstr>Leadership</vt:lpstr>
      <vt:lpstr>Leadership</vt:lpstr>
      <vt:lpstr>Leadership</vt:lpstr>
      <vt:lpstr>The FFA Mission</vt:lpstr>
      <vt:lpstr>Agriculture Education</vt:lpstr>
      <vt:lpstr>Structure of the FFA</vt:lpstr>
      <vt:lpstr>PowerPoint Presentation</vt:lpstr>
      <vt:lpstr> FFA Officers</vt:lpstr>
      <vt:lpstr>Ceremonies</vt:lpstr>
      <vt:lpstr>Opening Ceremony- “All in Unison”</vt:lpstr>
      <vt:lpstr>FFA Degrees </vt:lpstr>
      <vt:lpstr>FFA Websites</vt:lpstr>
      <vt:lpstr>Public Speaking</vt:lpstr>
      <vt:lpstr>Types of Speeches</vt:lpstr>
      <vt:lpstr>Types of Speeches</vt:lpstr>
      <vt:lpstr>Types of Speeches</vt:lpstr>
      <vt:lpstr>Variables to Consider</vt:lpstr>
      <vt:lpstr>Variables to Consider</vt:lpstr>
      <vt:lpstr>Building a Speech</vt:lpstr>
      <vt:lpstr>Introduction</vt:lpstr>
      <vt:lpstr>Body</vt:lpstr>
      <vt:lpstr>Conclusion</vt:lpstr>
      <vt:lpstr>Delivering a Speech</vt:lpstr>
      <vt:lpstr>1 Minute Speeches </vt:lpstr>
      <vt:lpstr>Workforce Preparation</vt:lpstr>
      <vt:lpstr>Workforce Preparation</vt:lpstr>
      <vt:lpstr>Workforce Preparation</vt:lpstr>
      <vt:lpstr>Job Interview</vt:lpstr>
      <vt:lpstr>Common questions asked during interview: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FFA</dc:title>
  <dc:creator>Johnny M. Jessup</dc:creator>
  <cp:lastModifiedBy>Zachary R. Carscaddon</cp:lastModifiedBy>
  <cp:revision>88</cp:revision>
  <cp:lastPrinted>2005-01-03T15:49:36Z</cp:lastPrinted>
  <dcterms:created xsi:type="dcterms:W3CDTF">2002-08-11T01:58:09Z</dcterms:created>
  <dcterms:modified xsi:type="dcterms:W3CDTF">2014-09-02T13:47:47Z</dcterms:modified>
</cp:coreProperties>
</file>