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93" r:id="rId2"/>
    <p:sldId id="294" r:id="rId3"/>
    <p:sldId id="288" r:id="rId4"/>
    <p:sldId id="289" r:id="rId5"/>
    <p:sldId id="292" r:id="rId6"/>
    <p:sldId id="291" r:id="rId7"/>
    <p:sldId id="290" r:id="rId8"/>
    <p:sldId id="256" r:id="rId9"/>
    <p:sldId id="276" r:id="rId10"/>
    <p:sldId id="257" r:id="rId11"/>
    <p:sldId id="27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7" r:id="rId26"/>
    <p:sldId id="278" r:id="rId27"/>
    <p:sldId id="279" r:id="rId28"/>
    <p:sldId id="280" r:id="rId29"/>
    <p:sldId id="271" r:id="rId30"/>
    <p:sldId id="272" r:id="rId31"/>
    <p:sldId id="273" r:id="rId32"/>
    <p:sldId id="274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C76A1-3209-4CA2-AA03-28F2BABE89E9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B706C-9DA5-477C-9569-D4565561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http://www.youtube.com/watch?v=joUggaD6Mr0&amp;list=PL7B61381EE0438243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B706C-9DA5-477C-9569-D4565561E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1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http://www.youtube.com/watch?v=gYwMhepuJMA –</a:t>
            </a:r>
            <a:r>
              <a:rPr lang="en-US" baseline="0" dirty="0" smtClean="0"/>
              <a:t> it only takes a second</a:t>
            </a:r>
          </a:p>
          <a:p>
            <a:r>
              <a:rPr lang="en-US" dirty="0" smtClean="0"/>
              <a:t>http://www.youtube.com/watch?v=qqI1gafJA-4 – lab</a:t>
            </a:r>
            <a:r>
              <a:rPr lang="en-US" baseline="0" dirty="0" smtClean="0"/>
              <a:t> safety rap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BC8A-40AE-4085-AAAF-DDAD23B13B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http://www.youtube.com/watch?v=3C6js5JtCIQ Safety</a:t>
            </a:r>
            <a:r>
              <a:rPr lang="en-US" baseline="0" dirty="0" smtClean="0"/>
              <a:t>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09A4-CDB7-4DAB-BAC9-F4E4EB409A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7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http://www.youtube.com/watch?v=ny9suF3DvcE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BC8A-40AE-4085-AAAF-DDAD23B13B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9AC709-6132-4637-8ACE-C598FB2D2E2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11E62D9-DAA7-4B99-8867-61EB27D8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Board Warmer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181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Write questions, answer with video</a:t>
            </a:r>
          </a:p>
          <a:p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does the population do from 1970-2010?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crop yields increased?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Do we use more fertilizer, or water?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much of this can we attribute to the Biotech? How about to farmers?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was the most surprising thing about this video?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5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Eye Protection</a:t>
            </a:r>
          </a:p>
          <a:p>
            <a:r>
              <a:rPr lang="en-US" dirty="0" smtClean="0"/>
              <a:t>Lab Coats</a:t>
            </a:r>
          </a:p>
          <a:p>
            <a:r>
              <a:rPr lang="en-US" dirty="0" smtClean="0"/>
              <a:t>Gloves</a:t>
            </a:r>
          </a:p>
          <a:p>
            <a:r>
              <a:rPr lang="en-US" dirty="0" smtClean="0"/>
              <a:t>Fire Protection Equipment</a:t>
            </a:r>
          </a:p>
          <a:p>
            <a:r>
              <a:rPr lang="en-US" dirty="0" smtClean="0"/>
              <a:t>Material Storage Cabinets</a:t>
            </a:r>
          </a:p>
          <a:p>
            <a:r>
              <a:rPr lang="en-US" dirty="0" smtClean="0"/>
              <a:t>Eye Wash Shower</a:t>
            </a:r>
          </a:p>
          <a:p>
            <a:r>
              <a:rPr lang="en-US" dirty="0" smtClean="0"/>
              <a:t>Fume Hood</a:t>
            </a:r>
          </a:p>
        </p:txBody>
      </p:sp>
      <p:pic>
        <p:nvPicPr>
          <p:cNvPr id="77826" name="Picture 2" descr="http://nobel.scas.bcit.ca/debeck_pt/science/images/lab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80390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jksciteachingideas.com/images/labkidsmist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" y="1143000"/>
            <a:ext cx="875110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Eye Protection- safety glasses, safety goggles, or face shield</a:t>
            </a:r>
          </a:p>
          <a:p>
            <a:pPr lvl="1"/>
            <a:r>
              <a:rPr lang="en-US" b="1" dirty="0"/>
              <a:t>a. Used to protect eyes and face from spills or splashes, one of the </a:t>
            </a:r>
            <a:r>
              <a:rPr lang="en-US" b="1" dirty="0" smtClean="0"/>
              <a:t>most common </a:t>
            </a:r>
            <a:r>
              <a:rPr lang="en-US" b="1" dirty="0"/>
              <a:t>accidents in labs.</a:t>
            </a:r>
          </a:p>
          <a:p>
            <a:pPr lvl="1"/>
            <a:r>
              <a:rPr lang="en-US" b="1" dirty="0"/>
              <a:t>b. Face shields offer the most protection.</a:t>
            </a:r>
          </a:p>
          <a:p>
            <a:pPr lvl="1"/>
            <a:r>
              <a:rPr lang="en-US" b="1" dirty="0"/>
              <a:t>c. Never lay face down to avoid scratches.</a:t>
            </a:r>
            <a:endParaRPr lang="en-US" dirty="0" smtClean="0"/>
          </a:p>
        </p:txBody>
      </p:sp>
      <p:pic>
        <p:nvPicPr>
          <p:cNvPr id="67586" name="Picture 2" descr="http://www.qsl.net/kd7inf/project_files/R&amp;R/goggles_files/safety-gogg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67200"/>
            <a:ext cx="2524125" cy="239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2. Lab Coats- protect body and clothes from spills, contribute to </a:t>
            </a:r>
            <a:r>
              <a:rPr lang="en-US" b="1" dirty="0" smtClean="0"/>
              <a:t>sterile environment</a:t>
            </a:r>
            <a:endParaRPr lang="en-US" dirty="0" smtClean="0"/>
          </a:p>
        </p:txBody>
      </p:sp>
      <p:pic>
        <p:nvPicPr>
          <p:cNvPr id="66562" name="Picture 2" descr="http://www.so-scrubs.com/nursing-scrubs-images/Scrubs-Catalog-Images/Greys-Anatomy-Lab-Coats-Cata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32529"/>
            <a:ext cx="3657600" cy="379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3. Gloves- usually surgical style, thin plastic, offer some protection and </a:t>
            </a:r>
            <a:r>
              <a:rPr lang="en-US" b="1" dirty="0" smtClean="0"/>
              <a:t>are used </a:t>
            </a:r>
            <a:r>
              <a:rPr lang="en-US" b="1" dirty="0"/>
              <a:t>to achieve aseptic conditions</a:t>
            </a:r>
            <a:endParaRPr lang="en-US" dirty="0" smtClean="0"/>
          </a:p>
        </p:txBody>
      </p:sp>
      <p:pic>
        <p:nvPicPr>
          <p:cNvPr id="65538" name="Picture 2" descr="http://www.hse.gov.uk/workplacetransport/images/mandatory-gloves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36195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4. Fire Protection Equipment- fire blanket, fire extinguisher, fire alarm</a:t>
            </a:r>
          </a:p>
          <a:p>
            <a:pPr lvl="1"/>
            <a:r>
              <a:rPr lang="en-US" b="1" dirty="0"/>
              <a:t>a. Should be easily accessible and clearly marked.</a:t>
            </a:r>
          </a:p>
          <a:p>
            <a:pPr lvl="1"/>
            <a:r>
              <a:rPr lang="en-US" b="1" dirty="0"/>
              <a:t>b. In order to extinguish a fire, the fuel of the fire must be known.</a:t>
            </a:r>
          </a:p>
          <a:p>
            <a:pPr lvl="1"/>
            <a:r>
              <a:rPr lang="en-US" b="1" dirty="0"/>
              <a:t>c. Fire extinguisher should be rated for chemical and / or liquid fires.</a:t>
            </a:r>
          </a:p>
          <a:p>
            <a:pPr lvl="2"/>
            <a:r>
              <a:rPr lang="en-US" b="1" dirty="0"/>
              <a:t>Classes of fire extinguishers:</a:t>
            </a:r>
          </a:p>
          <a:p>
            <a:pPr lvl="3"/>
            <a:r>
              <a:rPr lang="en-US" b="1" dirty="0"/>
              <a:t>Class A – paper / wood</a:t>
            </a:r>
          </a:p>
          <a:p>
            <a:pPr lvl="3"/>
            <a:r>
              <a:rPr lang="en-US" b="1" dirty="0"/>
              <a:t>Class B – liquids</a:t>
            </a:r>
          </a:p>
          <a:p>
            <a:pPr lvl="3"/>
            <a:r>
              <a:rPr lang="en-US" b="1" dirty="0" err="1"/>
              <a:t>ClassC</a:t>
            </a:r>
            <a:r>
              <a:rPr lang="en-US" b="1" dirty="0"/>
              <a:t> – electrical</a:t>
            </a:r>
          </a:p>
          <a:p>
            <a:pPr lvl="3"/>
            <a:r>
              <a:rPr lang="en-US" b="1" dirty="0"/>
              <a:t>Class D – combustible metals</a:t>
            </a:r>
          </a:p>
          <a:p>
            <a:pPr lvl="1"/>
            <a:r>
              <a:rPr lang="en-US" b="1" dirty="0"/>
              <a:t>d. Fire extinguisher should be aimed at the base of flames and used </a:t>
            </a:r>
            <a:r>
              <a:rPr lang="en-US" b="1" dirty="0" smtClean="0"/>
              <a:t>until flames </a:t>
            </a:r>
            <a:r>
              <a:rPr lang="en-US" b="1" dirty="0"/>
              <a:t>are completely extinguished.</a:t>
            </a:r>
          </a:p>
          <a:p>
            <a:pPr lvl="1"/>
            <a:r>
              <a:rPr lang="en-US" b="1" dirty="0"/>
              <a:t>e. Fire blankets are most effective for smothering small flames on </a:t>
            </a:r>
            <a:r>
              <a:rPr lang="en-US" b="1" dirty="0" smtClean="0"/>
              <a:t>an individuals </a:t>
            </a:r>
            <a:r>
              <a:rPr lang="en-US" b="1" dirty="0"/>
              <a:t>clothing or person.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5. Materials Storage </a:t>
            </a:r>
            <a:r>
              <a:rPr lang="en-US" b="1" dirty="0" smtClean="0"/>
              <a:t>Cabinets</a:t>
            </a:r>
          </a:p>
          <a:p>
            <a:pPr lvl="1"/>
            <a:r>
              <a:rPr lang="en-US" b="1" dirty="0" smtClean="0"/>
              <a:t>a. Flammables- </a:t>
            </a:r>
            <a:r>
              <a:rPr lang="en-US" b="1" dirty="0"/>
              <a:t>most common, isolates flammable chemicals for </a:t>
            </a:r>
            <a:r>
              <a:rPr lang="en-US" b="1" dirty="0" smtClean="0"/>
              <a:t>safety, should </a:t>
            </a:r>
            <a:r>
              <a:rPr lang="en-US" b="1" dirty="0"/>
              <a:t>contain chemicals ONLY. (fire resistant, not fire proof)</a:t>
            </a:r>
          </a:p>
          <a:p>
            <a:pPr lvl="1"/>
            <a:r>
              <a:rPr lang="en-US" b="1" dirty="0"/>
              <a:t>b. Acids- isolate chemicals with specialized spill containers</a:t>
            </a:r>
            <a:endParaRPr lang="en-US" dirty="0" smtClean="0"/>
          </a:p>
        </p:txBody>
      </p:sp>
      <p:pic>
        <p:nvPicPr>
          <p:cNvPr id="63490" name="Picture 2" descr="http://www.absorbentsonline.com/safety-cabinets/1975-1970-flammable-material-sto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171" y="3429000"/>
            <a:ext cx="203562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 Eye Wash / Shower- should be checked often, but used only in the case </a:t>
            </a:r>
            <a:r>
              <a:rPr lang="en-US" b="1" dirty="0" smtClean="0"/>
              <a:t>of emergency</a:t>
            </a:r>
            <a:r>
              <a:rPr lang="en-US" b="1" dirty="0"/>
              <a:t>.</a:t>
            </a:r>
          </a:p>
          <a:p>
            <a:pPr lvl="1"/>
            <a:r>
              <a:rPr lang="en-US" b="1" dirty="0"/>
              <a:t>a. After chemical exposure, eyes should be rinsed for more than a </a:t>
            </a:r>
            <a:r>
              <a:rPr lang="en-US" b="1" dirty="0" smtClean="0"/>
              <a:t>minute to </a:t>
            </a:r>
            <a:r>
              <a:rPr lang="en-US" b="1" dirty="0"/>
              <a:t>ensure that damage is limited as much as possible.</a:t>
            </a:r>
            <a:endParaRPr lang="en-US" dirty="0" smtClean="0"/>
          </a:p>
        </p:txBody>
      </p:sp>
      <p:pic>
        <p:nvPicPr>
          <p:cNvPr id="62466" name="Picture 2" descr="http://www.drs.illinois.edu/images/genlab/Attachment1_Sig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352800"/>
            <a:ext cx="54864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7. Fume Hood- expensive piece of equipment that removes noxious </a:t>
            </a:r>
            <a:r>
              <a:rPr lang="en-US" b="1" dirty="0" smtClean="0"/>
              <a:t>fumes produced </a:t>
            </a:r>
            <a:r>
              <a:rPr lang="en-US" b="1" dirty="0"/>
              <a:t>by chemical solutions from the laboratory.</a:t>
            </a:r>
            <a:endParaRPr lang="en-US" dirty="0" smtClean="0"/>
          </a:p>
        </p:txBody>
      </p:sp>
      <p:pic>
        <p:nvPicPr>
          <p:cNvPr id="61442" name="Picture 2" descr="http://oregonstate.edu/ehs/sites/default/files/webpics/bypa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4800600" cy="3725703"/>
          </a:xfrm>
          <a:prstGeom prst="rect">
            <a:avLst/>
          </a:prstGeom>
          <a:noFill/>
        </p:spPr>
      </p:pic>
      <p:pic>
        <p:nvPicPr>
          <p:cNvPr id="61444" name="Picture 4" descr="http://upload.wikimedia.org/wikipedia/commons/0/02/Fume_h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Keep the workspace clean and clear of any obstructions and </a:t>
            </a:r>
            <a:r>
              <a:rPr lang="en-US" b="1" dirty="0" smtClean="0"/>
              <a:t>excess equipment</a:t>
            </a:r>
            <a:r>
              <a:rPr lang="en-US" b="1" dirty="0"/>
              <a:t>, people, and / or supplies.</a:t>
            </a:r>
          </a:p>
          <a:p>
            <a:r>
              <a:rPr lang="en-US" b="1" dirty="0"/>
              <a:t>2. Keep supplies and equipment in an easily accessible location.</a:t>
            </a:r>
            <a:endParaRPr lang="en-US" dirty="0" smtClean="0"/>
          </a:p>
        </p:txBody>
      </p:sp>
      <p:pic>
        <p:nvPicPr>
          <p:cNvPr id="60418" name="Picture 2" descr="http://genesismission.jpl.nasa.gov/science/asu/images/asu_lab2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3528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two ages </a:t>
            </a:r>
            <a:r>
              <a:rPr lang="en-US" smtClean="0"/>
              <a:t>of medicine?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Make certain that chemicals are clearly labeled with Material Safety </a:t>
            </a:r>
            <a:r>
              <a:rPr lang="en-US" b="1" dirty="0" smtClean="0"/>
              <a:t>Data Sheets </a:t>
            </a:r>
            <a:r>
              <a:rPr lang="en-US" b="1" dirty="0"/>
              <a:t>(MSDS) well marked and easily accessible.</a:t>
            </a:r>
          </a:p>
          <a:p>
            <a:pPr lvl="1"/>
            <a:r>
              <a:rPr lang="en-US" b="1" dirty="0"/>
              <a:t>a. MSDS sheets contain important information on chemicals </a:t>
            </a:r>
            <a:r>
              <a:rPr lang="en-US" b="1" dirty="0" smtClean="0"/>
              <a:t>including; chemical </a:t>
            </a:r>
            <a:r>
              <a:rPr lang="en-US" b="1" dirty="0"/>
              <a:t>properties, storage, disposal, and treatment for exposure.</a:t>
            </a:r>
            <a:endParaRPr lang="en-US" dirty="0" smtClean="0"/>
          </a:p>
        </p:txBody>
      </p:sp>
      <p:pic>
        <p:nvPicPr>
          <p:cNvPr id="59394" name="Picture 2" descr="http://www.binders.com/images/msds/produc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2381250" cy="2705100"/>
          </a:xfrm>
          <a:prstGeom prst="rect">
            <a:avLst/>
          </a:prstGeom>
          <a:noFill/>
        </p:spPr>
      </p:pic>
      <p:pic>
        <p:nvPicPr>
          <p:cNvPr id="59396" name="Picture 4" descr="http://www.ecofuelxb.com/images/EcoFuel%20XB%20MSDS%20Shee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038600"/>
            <a:ext cx="1905000" cy="2464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4. Chemical Spills &amp; </a:t>
            </a:r>
            <a:r>
              <a:rPr lang="en-US" b="1" dirty="0" smtClean="0"/>
              <a:t>Exposure</a:t>
            </a:r>
          </a:p>
          <a:p>
            <a:pPr lvl="1"/>
            <a:r>
              <a:rPr lang="en-US" b="1" dirty="0" smtClean="0"/>
              <a:t>a. Spills </a:t>
            </a:r>
            <a:r>
              <a:rPr lang="en-US" b="1" dirty="0"/>
              <a:t>should be quickly contained and the area secured.</a:t>
            </a:r>
          </a:p>
          <a:p>
            <a:pPr lvl="1"/>
            <a:r>
              <a:rPr lang="en-US" b="1" dirty="0"/>
              <a:t>b. Special media can be used to absorb harmful chemicals.</a:t>
            </a:r>
          </a:p>
          <a:p>
            <a:pPr lvl="1"/>
            <a:r>
              <a:rPr lang="en-US" b="1" dirty="0"/>
              <a:t>c. Any exposed skin should be immediately rinsed or neutralized, (in </a:t>
            </a:r>
            <a:r>
              <a:rPr lang="en-US" b="1" dirty="0" smtClean="0"/>
              <a:t>the case </a:t>
            </a:r>
            <a:r>
              <a:rPr lang="en-US" b="1" dirty="0"/>
              <a:t>of an acid / base) particularly with eye exposure MSDS </a:t>
            </a:r>
            <a:r>
              <a:rPr lang="en-US" b="1" dirty="0" smtClean="0"/>
              <a:t>sheets should </a:t>
            </a:r>
            <a:r>
              <a:rPr lang="en-US" b="1" dirty="0"/>
              <a:t>be consulted for further treatment.</a:t>
            </a:r>
          </a:p>
          <a:p>
            <a:pPr lvl="2"/>
            <a:r>
              <a:rPr lang="en-US" b="1" dirty="0" err="1"/>
              <a:t>i</a:t>
            </a:r>
            <a:r>
              <a:rPr lang="en-US" b="1" dirty="0"/>
              <a:t>) A mild acid can at times be used to neutralize areas exposed to </a:t>
            </a:r>
            <a:r>
              <a:rPr lang="en-US" b="1" dirty="0" smtClean="0"/>
              <a:t>a strong </a:t>
            </a:r>
            <a:r>
              <a:rPr lang="en-US" b="1" dirty="0"/>
              <a:t>base. (works both ways)</a:t>
            </a:r>
          </a:p>
          <a:p>
            <a:pPr lvl="1"/>
            <a:r>
              <a:rPr lang="en-US" b="1" dirty="0"/>
              <a:t>d. Chemicals consumed orally should be treated using the </a:t>
            </a:r>
            <a:r>
              <a:rPr lang="en-US" b="1" dirty="0" smtClean="0"/>
              <a:t>chemical’s MSDS </a:t>
            </a:r>
            <a:r>
              <a:rPr lang="en-US" b="1" dirty="0"/>
              <a:t>sheet.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9.02:  Outline procedures for achieving and maintaining aseptic conditions during biotechnology laboratories.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Biotechnology and Safety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for Handling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Only use chemicals that are properly labeled, with current MSDS sheets.</a:t>
            </a:r>
          </a:p>
          <a:p>
            <a:r>
              <a:rPr lang="en-US" b="1" dirty="0"/>
              <a:t>2. Use only approved containers for mixing and storing chemical solutions.</a:t>
            </a:r>
          </a:p>
          <a:p>
            <a:r>
              <a:rPr lang="en-US" b="1" dirty="0"/>
              <a:t>3. Use a graduated cylinder or digital scale to ensure that the proper amount </a:t>
            </a:r>
            <a:r>
              <a:rPr lang="en-US" b="1" dirty="0" smtClean="0"/>
              <a:t>of chemicals </a:t>
            </a:r>
            <a:r>
              <a:rPr lang="en-US" b="1" dirty="0"/>
              <a:t>are added to a solution.</a:t>
            </a:r>
          </a:p>
          <a:p>
            <a:r>
              <a:rPr lang="en-US" b="1" dirty="0"/>
              <a:t>4. When pouring liquid chemicals, place containers in contact </a:t>
            </a:r>
            <a:r>
              <a:rPr lang="en-US" b="1" dirty="0" smtClean="0"/>
              <a:t>whenever possible </a:t>
            </a:r>
            <a:r>
              <a:rPr lang="en-US" b="1" dirty="0"/>
              <a:t>to prevent spills.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for Handling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5. Do not leave chemicals unattended outside of storage areas.</a:t>
            </a:r>
          </a:p>
          <a:p>
            <a:r>
              <a:rPr lang="en-US" b="1" dirty="0"/>
              <a:t>6. When creating acid solutions, acids should always be poured slowly </a:t>
            </a:r>
            <a:r>
              <a:rPr lang="en-US" b="1" dirty="0" smtClean="0"/>
              <a:t>into water</a:t>
            </a:r>
            <a:r>
              <a:rPr lang="en-US" b="1" dirty="0"/>
              <a:t>, to prevent splashing.</a:t>
            </a:r>
          </a:p>
          <a:p>
            <a:r>
              <a:rPr lang="en-US" b="1" dirty="0"/>
              <a:t>7. Federal law requires chemicals to be diluted before disposal being </a:t>
            </a:r>
            <a:r>
              <a:rPr lang="en-US" b="1" dirty="0" smtClean="0"/>
              <a:t>careful not </a:t>
            </a:r>
            <a:r>
              <a:rPr lang="en-US" b="1" dirty="0"/>
              <a:t>to mix chemicals that react violently.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3970" name="Picture 2" descr="photo of proper 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2971800" cy="3958439"/>
          </a:xfrm>
          <a:prstGeom prst="rect">
            <a:avLst/>
          </a:prstGeom>
          <a:noFill/>
        </p:spPr>
      </p:pic>
      <p:pic>
        <p:nvPicPr>
          <p:cNvPr id="83972" name="Picture 4" descr="photo of improper 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2914650" cy="3882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photo of properly labled conta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3898603" cy="3352800"/>
          </a:xfrm>
          <a:prstGeom prst="rect">
            <a:avLst/>
          </a:prstGeom>
          <a:noFill/>
        </p:spPr>
      </p:pic>
      <p:pic>
        <p:nvPicPr>
          <p:cNvPr id="84996" name="Picture 4" descr="photo of improperly labled contain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370416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photo of proper shel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26590"/>
            <a:ext cx="4114800" cy="2567635"/>
          </a:xfrm>
          <a:prstGeom prst="rect">
            <a:avLst/>
          </a:prstGeom>
          <a:noFill/>
        </p:spPr>
      </p:pic>
      <p:pic>
        <p:nvPicPr>
          <p:cNvPr id="86020" name="Picture 4" descr="photo of rusted shel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21386"/>
            <a:ext cx="4572000" cy="2834640"/>
          </a:xfrm>
          <a:prstGeom prst="rect">
            <a:avLst/>
          </a:prstGeom>
          <a:noFill/>
        </p:spPr>
      </p:pic>
      <p:pic>
        <p:nvPicPr>
          <p:cNvPr id="86022" name="Picture 6" descr="photo of bowed shelv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038600"/>
            <a:ext cx="468923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photo of properly stored chemic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2971800" cy="3887116"/>
          </a:xfrm>
          <a:prstGeom prst="rect">
            <a:avLst/>
          </a:prstGeom>
          <a:noFill/>
        </p:spPr>
      </p:pic>
      <p:pic>
        <p:nvPicPr>
          <p:cNvPr id="87044" name="Picture 4" descr="photo of improperly labled contain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51863"/>
            <a:ext cx="3048000" cy="257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for Handling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**Make certain that all necessary permits are obtained from government </a:t>
            </a:r>
            <a:r>
              <a:rPr lang="en-US" b="1" dirty="0" smtClean="0"/>
              <a:t>regulatory agencies </a:t>
            </a:r>
            <a:r>
              <a:rPr lang="en-US" b="1" dirty="0"/>
              <a:t>for the use of restricted chemicals and </a:t>
            </a:r>
            <a:r>
              <a:rPr lang="en-US" b="1" dirty="0" err="1"/>
              <a:t>biologicals</a:t>
            </a:r>
            <a:r>
              <a:rPr lang="en-US" b="1" dirty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Board warmer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What is safety?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Why is safety important?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What would happen if safety procedures where not in place in a lab? What about in school or on the road?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Sterilizing Equipments and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An autoclave is the best method for sterilization of small lab </a:t>
            </a:r>
            <a:r>
              <a:rPr lang="en-US" b="1" dirty="0" smtClean="0"/>
              <a:t>equipment, water </a:t>
            </a:r>
            <a:r>
              <a:rPr lang="en-US" b="1" dirty="0"/>
              <a:t>/ solutions, glassware, and lab materials. (even paper towels and </a:t>
            </a:r>
            <a:r>
              <a:rPr lang="en-US" b="1" dirty="0" smtClean="0"/>
              <a:t>cotton swabs </a:t>
            </a:r>
            <a:r>
              <a:rPr lang="en-US" b="1" dirty="0"/>
              <a:t>can be sterilized)</a:t>
            </a:r>
          </a:p>
          <a:p>
            <a:pPr lvl="1"/>
            <a:r>
              <a:rPr lang="en-US" b="1" dirty="0"/>
              <a:t>a. Autoclaves will KILL live material…</a:t>
            </a:r>
          </a:p>
          <a:p>
            <a:r>
              <a:rPr lang="en-US" b="1" dirty="0"/>
              <a:t>2. Flow hoods and surfaces can be cleaned / disinfested with a bleach </a:t>
            </a:r>
            <a:r>
              <a:rPr lang="en-US" b="1" dirty="0" smtClean="0"/>
              <a:t>based solution</a:t>
            </a:r>
            <a:r>
              <a:rPr lang="en-US" b="1" dirty="0"/>
              <a:t>.</a:t>
            </a:r>
          </a:p>
          <a:p>
            <a:r>
              <a:rPr lang="en-US" b="1" dirty="0"/>
              <a:t>3. Forceps and other equipment should never be placed in contact </a:t>
            </a:r>
            <a:r>
              <a:rPr lang="en-US" b="1" dirty="0" smtClean="0"/>
              <a:t>with surfaces</a:t>
            </a:r>
            <a:r>
              <a:rPr lang="en-US" b="1" dirty="0"/>
              <a:t>, but placed in a 70% ethanol (alcohol) solution, and flamed over </a:t>
            </a:r>
            <a:r>
              <a:rPr lang="en-US" b="1" dirty="0" smtClean="0"/>
              <a:t>an alcohol </a:t>
            </a:r>
            <a:r>
              <a:rPr lang="en-US" b="1" dirty="0"/>
              <a:t>lamp before contacting sterile material.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 Sterile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Tissue culture and other aseptic lab techniques work best in a clean room </a:t>
            </a:r>
            <a:r>
              <a:rPr lang="en-US" b="1" dirty="0" smtClean="0"/>
              <a:t>or under </a:t>
            </a:r>
            <a:r>
              <a:rPr lang="en-US" b="1" dirty="0"/>
              <a:t>a LAMINAR FLOW HOOD.</a:t>
            </a:r>
          </a:p>
          <a:p>
            <a:pPr lvl="1"/>
            <a:r>
              <a:rPr lang="en-US" b="1" dirty="0"/>
              <a:t>a. Laminar flow hoods use a special filter (</a:t>
            </a:r>
            <a:r>
              <a:rPr lang="en-US" b="1" dirty="0" err="1"/>
              <a:t>hepa</a:t>
            </a:r>
            <a:r>
              <a:rPr lang="en-US" b="1" dirty="0"/>
              <a:t> filter) to clean air </a:t>
            </a:r>
            <a:r>
              <a:rPr lang="en-US" b="1" dirty="0" smtClean="0"/>
              <a:t>that needs </a:t>
            </a:r>
            <a:r>
              <a:rPr lang="en-US" b="1" dirty="0"/>
              <a:t>changed after a given number of hours.</a:t>
            </a:r>
          </a:p>
          <a:p>
            <a:pPr lvl="1"/>
            <a:r>
              <a:rPr lang="en-US" b="1" dirty="0"/>
              <a:t>b. Sterile boxes can be created with </a:t>
            </a:r>
            <a:r>
              <a:rPr lang="en-US" b="1" dirty="0" err="1"/>
              <a:t>plexiglass</a:t>
            </a:r>
            <a:r>
              <a:rPr lang="en-US" b="1" dirty="0"/>
              <a:t> or plastic sheeting for </a:t>
            </a:r>
            <a:r>
              <a:rPr lang="en-US" b="1" dirty="0" smtClean="0"/>
              <a:t>a more </a:t>
            </a:r>
            <a:r>
              <a:rPr lang="en-US" b="1" dirty="0"/>
              <a:t>affordable but less reliable alternative.</a:t>
            </a:r>
          </a:p>
          <a:p>
            <a:r>
              <a:rPr lang="en-US" b="1" dirty="0"/>
              <a:t>2. Once the area is sterilized the movement of equipment and materials into </a:t>
            </a:r>
            <a:r>
              <a:rPr lang="en-US" b="1" dirty="0" smtClean="0"/>
              <a:t>and out </a:t>
            </a:r>
            <a:r>
              <a:rPr lang="en-US" b="1" dirty="0"/>
              <a:t>of the work area should be minimized.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Sterile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1. A face shield or front cover should be used to prevent contamination </a:t>
            </a:r>
            <a:r>
              <a:rPr lang="en-US" b="1" dirty="0" smtClean="0"/>
              <a:t>from mouth </a:t>
            </a:r>
            <a:r>
              <a:rPr lang="en-US" b="1" dirty="0"/>
              <a:t>and nose (breathing).</a:t>
            </a:r>
          </a:p>
          <a:p>
            <a:r>
              <a:rPr lang="en-US" b="1" dirty="0"/>
              <a:t>2. Hands / </a:t>
            </a:r>
            <a:r>
              <a:rPr lang="en-US" b="1" dirty="0" smtClean="0"/>
              <a:t>Arms</a:t>
            </a:r>
          </a:p>
          <a:p>
            <a:pPr lvl="1"/>
            <a:r>
              <a:rPr lang="en-US" b="1" dirty="0" smtClean="0"/>
              <a:t>a. Should </a:t>
            </a:r>
            <a:r>
              <a:rPr lang="en-US" b="1" dirty="0"/>
              <a:t>be carefully washed with soap and water</a:t>
            </a:r>
          </a:p>
          <a:p>
            <a:pPr lvl="1"/>
            <a:r>
              <a:rPr lang="en-US" b="1" dirty="0"/>
              <a:t>b. An anti-bacterial soap should be used on hands over </a:t>
            </a:r>
            <a:r>
              <a:rPr lang="en-US" b="1" dirty="0" smtClean="0"/>
              <a:t>wrists, immediately </a:t>
            </a:r>
            <a:r>
              <a:rPr lang="en-US" b="1" dirty="0"/>
              <a:t>before placement in sterile surgical gloves.</a:t>
            </a:r>
          </a:p>
          <a:p>
            <a:pPr lvl="1"/>
            <a:r>
              <a:rPr lang="en-US" b="1" dirty="0"/>
              <a:t>c. Hands should be kept inside the air curtain of the flow hood at all </a:t>
            </a:r>
            <a:r>
              <a:rPr lang="en-US" b="1" dirty="0" smtClean="0"/>
              <a:t>time away from </a:t>
            </a:r>
            <a:r>
              <a:rPr lang="en-US" b="1" dirty="0"/>
              <a:t>the edge or entrance to avoid accidental contamination.</a:t>
            </a:r>
          </a:p>
          <a:p>
            <a:r>
              <a:rPr lang="en-US" b="1" dirty="0"/>
              <a:t>3. Sleeves should be away from hands and shedding materials should </a:t>
            </a:r>
            <a:r>
              <a:rPr lang="en-US" b="1" dirty="0" smtClean="0"/>
              <a:t>be avoided- </a:t>
            </a:r>
            <a:r>
              <a:rPr lang="en-US" b="1" dirty="0"/>
              <a:t>a lab coat is ideal.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9.03: Prepare reagents and solutions while observing safe laboratory protocol in accordance with Material Safety Data Sheets.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Biotechnology and Safety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Preparing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Material Safety Data Sheets (MSDS) provide all the information necessary for storage, handling and disposal of a chemical or solution.</a:t>
            </a:r>
          </a:p>
          <a:p>
            <a:pPr lvl="1"/>
            <a:r>
              <a:rPr lang="en-US" b="1" dirty="0" smtClean="0"/>
              <a:t>a. Includes- the chemical formula, reactivity data, storage temps, exposure / inhalation / ingestion treatment, disposal methods, dangers with use, etc.</a:t>
            </a:r>
          </a:p>
          <a:p>
            <a:pPr lvl="1"/>
            <a:r>
              <a:rPr lang="en-US" b="1" dirty="0" smtClean="0"/>
              <a:t>b. Should be easily accessible in the lab.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Preparing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Make certain to clearly label the COMPOSITION and STRENGTH of all solutions.</a:t>
            </a:r>
          </a:p>
          <a:p>
            <a:pPr lvl="1"/>
            <a:r>
              <a:rPr lang="en-US" b="1" dirty="0" smtClean="0"/>
              <a:t>a. Under concentrated solutions can be ineffective.</a:t>
            </a:r>
          </a:p>
          <a:p>
            <a:pPr lvl="1"/>
            <a:r>
              <a:rPr lang="en-US" b="1" dirty="0" smtClean="0"/>
              <a:t>b. Over concentrated solutions can be extremely dangerous.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Preparing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When mixing chemicals:</a:t>
            </a:r>
          </a:p>
          <a:p>
            <a:pPr lvl="1"/>
            <a:r>
              <a:rPr lang="en-US" b="1" dirty="0" smtClean="0"/>
              <a:t>a. Always pour concentrated acids INTO cool water (NOT THE OTHER WAY AROUND)</a:t>
            </a:r>
          </a:p>
          <a:p>
            <a:pPr lvl="1"/>
            <a:r>
              <a:rPr lang="en-US" b="1" dirty="0" smtClean="0"/>
              <a:t>b. Pour with beakers or bottles in contact when possible, running the liquid down the side of the glass to avoid splashing or flash boiling.</a:t>
            </a:r>
          </a:p>
          <a:p>
            <a:pPr lvl="1"/>
            <a:r>
              <a:rPr lang="en-US" b="1" dirty="0" smtClean="0"/>
              <a:t>c. KNOW WHAT YOU ARE COMBINING / CREATING!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Safe and Effective us of Biological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Biological materials should be carefully stored and utilized with careful attention to temperature.</a:t>
            </a:r>
          </a:p>
          <a:p>
            <a:pPr lvl="1"/>
            <a:r>
              <a:rPr lang="en-US" b="1" dirty="0" smtClean="0"/>
              <a:t>a. Bacteria cultures should NEVER be incubated at temperatures ABOVE 30° C, as higher temps encourage the growth of organisms harmful to humans.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Safe and Effective us of Biological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Biological materials should be clearly labeled and stored in clearly marked and isolated areas.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Safe and Effective us of Biological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Any harmful biological materials should be destroyed prior to disposal.</a:t>
            </a:r>
          </a:p>
          <a:p>
            <a:pPr lvl="1"/>
            <a:r>
              <a:rPr lang="en-US" b="1" dirty="0" smtClean="0"/>
              <a:t>a. Autoclaves can be used to destroy most bacteria cultures &amp; plant / animal cells.</a:t>
            </a:r>
          </a:p>
          <a:p>
            <a:pPr lvl="1"/>
            <a:r>
              <a:rPr lang="en-US" b="1" dirty="0" smtClean="0"/>
              <a:t>b. Agricultural labs often use special biological materials disposal containers to store materials until pickup for destruction by an external company.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Board Warmer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3657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What is </a:t>
            </a:r>
            <a:r>
              <a:rPr lang="en-US" sz="3600" dirty="0" smtClean="0"/>
              <a:t>safety about?</a:t>
            </a:r>
            <a:endParaRPr lang="en-US" sz="36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What are the 2 commandments of safety this video goes over?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Are accidents preventable or do they just happen?</a:t>
            </a:r>
          </a:p>
        </p:txBody>
      </p:sp>
    </p:spTree>
    <p:extLst>
      <p:ext uri="{BB962C8B-B14F-4D97-AF65-F5344CB8AC3E}">
        <p14:creationId xmlns:p14="http://schemas.microsoft.com/office/powerpoint/2010/main" val="18383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In groups of 3-4 discuss and write down the answers in your notes: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are the 3 most unsafe things in your life?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How can you make them safer?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are ways we make school safe?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How does being unsafe in the lab affect other students?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68362"/>
          </a:xfrm>
        </p:spPr>
        <p:txBody>
          <a:bodyPr/>
          <a:lstStyle/>
          <a:p>
            <a:r>
              <a:rPr lang="en-US" dirty="0" smtClean="0"/>
              <a:t>Safety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“Your </a:t>
            </a:r>
            <a:r>
              <a:rPr lang="en-US" b="1" dirty="0">
                <a:solidFill>
                  <a:srgbClr val="FF0000"/>
                </a:solidFill>
              </a:rPr>
              <a:t>own safety is at stake when your neighbor's wall is ablaze</a:t>
            </a:r>
            <a:r>
              <a:rPr lang="en-US" b="1" dirty="0" smtClean="0">
                <a:solidFill>
                  <a:srgbClr val="FF0000"/>
                </a:solidFill>
              </a:rPr>
              <a:t>.” Horace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3962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Write then answer:</a:t>
            </a:r>
          </a:p>
          <a:p>
            <a:r>
              <a:rPr lang="en-US" sz="3200" dirty="0" smtClean="0"/>
              <a:t>1. How do other peoples actions effect your own?</a:t>
            </a:r>
          </a:p>
          <a:p>
            <a:endParaRPr lang="en-US" sz="3200" dirty="0" smtClean="0"/>
          </a:p>
          <a:p>
            <a:r>
              <a:rPr lang="en-US" sz="3200" dirty="0" smtClean="0"/>
              <a:t>2. How do your actions affect others safety?</a:t>
            </a:r>
          </a:p>
          <a:p>
            <a:endParaRPr lang="en-US" sz="3200" dirty="0" smtClean="0"/>
          </a:p>
          <a:p>
            <a:r>
              <a:rPr lang="en-US" sz="3200" dirty="0" smtClean="0"/>
              <a:t>3. Does this quote say we can just watch out for just ourselves? If not what does it say?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42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Safety-video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should you not wear?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should you locate?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should you do before you leave the lab?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are a few of the general safety principals to follow?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9.01:  Explain safety rules for a biotechnology laboratory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Biotechnology and Safety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://www.davidlister.hull.sch.uk/FileSystem/upfile/j00002/lab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9395"/>
            <a:ext cx="8077200" cy="624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10468</TotalTime>
  <Words>1662</Words>
  <Application>Microsoft Office PowerPoint</Application>
  <PresentationFormat>On-screen Show (4:3)</PresentationFormat>
  <Paragraphs>151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Equity</vt:lpstr>
      <vt:lpstr>Board Warmer</vt:lpstr>
      <vt:lpstr>PowerPoint Presentation</vt:lpstr>
      <vt:lpstr>Board warmer</vt:lpstr>
      <vt:lpstr>Board Warmer</vt:lpstr>
      <vt:lpstr>Safety Groups</vt:lpstr>
      <vt:lpstr>“Your own safety is at stake when your neighbor's wall is ablaze.” Horace</vt:lpstr>
      <vt:lpstr>Lab Safety-video</vt:lpstr>
      <vt:lpstr>Biotechnology and Safety</vt:lpstr>
      <vt:lpstr>PowerPoint Presentation</vt:lpstr>
      <vt:lpstr>Safety Equipment </vt:lpstr>
      <vt:lpstr>PowerPoint Presentation</vt:lpstr>
      <vt:lpstr>Safety Equipment </vt:lpstr>
      <vt:lpstr>Safety Equipment </vt:lpstr>
      <vt:lpstr>Safety Equipment </vt:lpstr>
      <vt:lpstr>Safety Equipment </vt:lpstr>
      <vt:lpstr>Safety Equipment </vt:lpstr>
      <vt:lpstr>Safety Equipment </vt:lpstr>
      <vt:lpstr>Safety Equipment </vt:lpstr>
      <vt:lpstr>Safety Principles</vt:lpstr>
      <vt:lpstr>Safety Principles</vt:lpstr>
      <vt:lpstr>Safety Principles</vt:lpstr>
      <vt:lpstr>Biotechnology and Safety</vt:lpstr>
      <vt:lpstr>Principles for Handling Chemicals</vt:lpstr>
      <vt:lpstr>Principles for Handling Chemicals</vt:lpstr>
      <vt:lpstr>PowerPoint Presentation</vt:lpstr>
      <vt:lpstr>PowerPoint Presentation</vt:lpstr>
      <vt:lpstr>PowerPoint Presentation</vt:lpstr>
      <vt:lpstr>PowerPoint Presentation</vt:lpstr>
      <vt:lpstr>Principles for Handling Chemicals</vt:lpstr>
      <vt:lpstr>Sterilizing Equipments and Materials </vt:lpstr>
      <vt:lpstr>Creating a Sterile Environment</vt:lpstr>
      <vt:lpstr>Maintaining Sterile Conditions</vt:lpstr>
      <vt:lpstr>Biotechnology and Safety</vt:lpstr>
      <vt:lpstr>Tips for Preparing Solutions</vt:lpstr>
      <vt:lpstr>Tips for Preparing Solutions</vt:lpstr>
      <vt:lpstr>Tips for Preparing Solutions</vt:lpstr>
      <vt:lpstr>Tips for Safe and Effective us of Biological materials </vt:lpstr>
      <vt:lpstr>Tips for Safe and Effective us of Biological materials </vt:lpstr>
      <vt:lpstr>Tips for Safe and Effective us of Biological materials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 and Safety</dc:title>
  <dc:creator>Kristy</dc:creator>
  <cp:lastModifiedBy>Zachary R. Carscaddon</cp:lastModifiedBy>
  <cp:revision>44</cp:revision>
  <dcterms:created xsi:type="dcterms:W3CDTF">2012-10-15T16:21:55Z</dcterms:created>
  <dcterms:modified xsi:type="dcterms:W3CDTF">2013-11-05T21:06:06Z</dcterms:modified>
</cp:coreProperties>
</file>