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9" r:id="rId4"/>
    <p:sldId id="258" r:id="rId5"/>
    <p:sldId id="259" r:id="rId6"/>
    <p:sldId id="260" r:id="rId7"/>
    <p:sldId id="261" r:id="rId8"/>
    <p:sldId id="262" r:id="rId9"/>
    <p:sldId id="263" r:id="rId10"/>
    <p:sldId id="264" r:id="rId11"/>
    <p:sldId id="265" r:id="rId12"/>
    <p:sldId id="266" r:id="rId13"/>
    <p:sldId id="267" r:id="rId14"/>
    <p:sldId id="280" r:id="rId15"/>
    <p:sldId id="268" r:id="rId16"/>
    <p:sldId id="269" r:id="rId17"/>
    <p:sldId id="281" r:id="rId18"/>
    <p:sldId id="270" r:id="rId19"/>
    <p:sldId id="271" r:id="rId20"/>
    <p:sldId id="282" r:id="rId21"/>
    <p:sldId id="283" r:id="rId22"/>
    <p:sldId id="272" r:id="rId23"/>
    <p:sldId id="273" r:id="rId24"/>
    <p:sldId id="274" r:id="rId25"/>
    <p:sldId id="284" r:id="rId26"/>
    <p:sldId id="275" r:id="rId27"/>
    <p:sldId id="276" r:id="rId28"/>
    <p:sldId id="277" r:id="rId29"/>
    <p:sldId id="27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78" y="-3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3AD7A53-16EB-46B8-A57F-8916FE221AF1}" type="datetimeFigureOut">
              <a:rPr lang="en-US" smtClean="0"/>
              <a:pPr/>
              <a:t>12/17/2012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61B4E37-E58E-49C4-9885-AC4382CC7DF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AD7A53-16EB-46B8-A57F-8916FE221AF1}"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B4E37-E58E-49C4-9885-AC4382CC7DF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AD7A53-16EB-46B8-A57F-8916FE221AF1}"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B4E37-E58E-49C4-9885-AC4382CC7DF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AD7A53-16EB-46B8-A57F-8916FE221AF1}"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B4E37-E58E-49C4-9885-AC4382CC7DF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AD7A53-16EB-46B8-A57F-8916FE221AF1}"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B4E37-E58E-49C4-9885-AC4382CC7DF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AD7A53-16EB-46B8-A57F-8916FE221AF1}"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B4E37-E58E-49C4-9885-AC4382CC7DF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3AD7A53-16EB-46B8-A57F-8916FE221AF1}" type="datetimeFigureOut">
              <a:rPr lang="en-US" smtClean="0"/>
              <a:pPr/>
              <a:t>12/17/2012</a:t>
            </a:fld>
            <a:endParaRPr lang="en-US"/>
          </a:p>
        </p:txBody>
      </p:sp>
      <p:sp>
        <p:nvSpPr>
          <p:cNvPr id="27" name="Slide Number Placeholder 26"/>
          <p:cNvSpPr>
            <a:spLocks noGrp="1"/>
          </p:cNvSpPr>
          <p:nvPr>
            <p:ph type="sldNum" sz="quarter" idx="11"/>
          </p:nvPr>
        </p:nvSpPr>
        <p:spPr/>
        <p:txBody>
          <a:bodyPr rtlCol="0"/>
          <a:lstStyle/>
          <a:p>
            <a:fld id="{861B4E37-E58E-49C4-9885-AC4382CC7DF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3AD7A53-16EB-46B8-A57F-8916FE221AF1}" type="datetimeFigureOut">
              <a:rPr lang="en-US" smtClean="0"/>
              <a:pPr/>
              <a:t>12/17/2012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861B4E37-E58E-49C4-9885-AC4382CC7DF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D7A53-16EB-46B8-A57F-8916FE221AF1}" type="datetimeFigureOut">
              <a:rPr lang="en-US" smtClean="0"/>
              <a:pPr/>
              <a:t>12/17/2012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B4E37-E58E-49C4-9885-AC4382CC7DF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AD7A53-16EB-46B8-A57F-8916FE221AF1}"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B4E37-E58E-49C4-9885-AC4382CC7DF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AD7A53-16EB-46B8-A57F-8916FE221AF1}"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B4E37-E58E-49C4-9885-AC4382CC7DF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3AD7A53-16EB-46B8-A57F-8916FE221AF1}" type="datetimeFigureOut">
              <a:rPr lang="en-US" smtClean="0"/>
              <a:pPr/>
              <a:t>12/17/2012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61B4E37-E58E-49C4-9885-AC4382CC7D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DNA and Genetics in Biotechnology</a:t>
            </a:r>
            <a:endParaRPr lang="en-US" dirty="0"/>
          </a:p>
        </p:txBody>
      </p:sp>
      <p:sp>
        <p:nvSpPr>
          <p:cNvPr id="3" name="Subtitle 2"/>
          <p:cNvSpPr>
            <a:spLocks noGrp="1"/>
          </p:cNvSpPr>
          <p:nvPr>
            <p:ph type="subTitle" idx="1"/>
          </p:nvPr>
        </p:nvSpPr>
        <p:spPr/>
        <p:txBody>
          <a:bodyPr>
            <a:normAutofit/>
          </a:bodyPr>
          <a:lstStyle/>
          <a:p>
            <a:r>
              <a:rPr lang="en-US" dirty="0" smtClean="0"/>
              <a:t>Objective 14.01:  Explain the mechanics of natural selection and selective breeding, including the role of each in agriculture</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selecting Plant and Animal Specimens for Breeding</a:t>
            </a:r>
            <a:endParaRPr lang="en-US" dirty="0"/>
          </a:p>
        </p:txBody>
      </p:sp>
      <p:sp>
        <p:nvSpPr>
          <p:cNvPr id="3" name="Content Placeholder 2"/>
          <p:cNvSpPr>
            <a:spLocks noGrp="1"/>
          </p:cNvSpPr>
          <p:nvPr>
            <p:ph idx="1"/>
          </p:nvPr>
        </p:nvSpPr>
        <p:spPr/>
        <p:txBody>
          <a:bodyPr>
            <a:normAutofit/>
          </a:bodyPr>
          <a:lstStyle/>
          <a:p>
            <a:r>
              <a:rPr lang="en-US" dirty="0" smtClean="0"/>
              <a:t>Observe </a:t>
            </a:r>
            <a:r>
              <a:rPr lang="en-US" dirty="0"/>
              <a:t>patterns of heredity</a:t>
            </a:r>
          </a:p>
          <a:p>
            <a:pPr lvl="1"/>
            <a:r>
              <a:rPr lang="en-US" dirty="0" smtClean="0"/>
              <a:t>The </a:t>
            </a:r>
            <a:r>
              <a:rPr lang="en-US" dirty="0"/>
              <a:t>occurrence of genetic disorders in offspring or parents is </a:t>
            </a:r>
            <a:r>
              <a:rPr lang="en-US" dirty="0" smtClean="0"/>
              <a:t>an indicator </a:t>
            </a:r>
            <a:r>
              <a:rPr lang="en-US" dirty="0"/>
              <a:t>that the parent may have a recessive gene for the disorder.</a:t>
            </a:r>
          </a:p>
          <a:p>
            <a:pPr lvl="1"/>
            <a:r>
              <a:rPr lang="en-US" dirty="0" smtClean="0"/>
              <a:t>Though </a:t>
            </a:r>
            <a:r>
              <a:rPr lang="en-US" dirty="0"/>
              <a:t>genetic recombination is random, some animals are </a:t>
            </a:r>
            <a:r>
              <a:rPr lang="en-US" dirty="0" smtClean="0"/>
              <a:t>more likely </a:t>
            </a:r>
            <a:r>
              <a:rPr lang="en-US" dirty="0"/>
              <a:t>to transmit genes than others- keeping careful breeding </a:t>
            </a:r>
            <a:r>
              <a:rPr lang="en-US" dirty="0" smtClean="0"/>
              <a:t>records improves </a:t>
            </a:r>
            <a:r>
              <a:rPr lang="en-US" dirty="0"/>
              <a:t>effectiveness.</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selecting Plant and Animal Specimens fro Breeding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Select </a:t>
            </a:r>
            <a:r>
              <a:rPr lang="en-US" dirty="0"/>
              <a:t>animals carefully- besides a good genetic background, animals </a:t>
            </a:r>
            <a:r>
              <a:rPr lang="en-US" dirty="0" smtClean="0"/>
              <a:t>used in </a:t>
            </a:r>
            <a:r>
              <a:rPr lang="en-US" dirty="0"/>
              <a:t>selective breeding programs should be:</a:t>
            </a:r>
          </a:p>
          <a:p>
            <a:pPr lvl="1"/>
            <a:r>
              <a:rPr lang="en-US" dirty="0" smtClean="0"/>
              <a:t>Healthy- </a:t>
            </a:r>
            <a:r>
              <a:rPr lang="en-US" dirty="0"/>
              <a:t>old injuries or illnesses are not a factor unless they are </a:t>
            </a:r>
            <a:r>
              <a:rPr lang="en-US" dirty="0" smtClean="0"/>
              <a:t>a result </a:t>
            </a:r>
            <a:r>
              <a:rPr lang="en-US" dirty="0"/>
              <a:t>of genetic propensities or impair breeding capabilities.</a:t>
            </a:r>
          </a:p>
          <a:p>
            <a:pPr lvl="1"/>
            <a:r>
              <a:rPr lang="en-US" dirty="0" smtClean="0"/>
              <a:t>Carefully </a:t>
            </a:r>
            <a:r>
              <a:rPr lang="en-US" dirty="0"/>
              <a:t>monitored- nutrition levels, pests, and stress can all </a:t>
            </a:r>
            <a:r>
              <a:rPr lang="en-US" dirty="0" smtClean="0"/>
              <a:t>reduce breeding </a:t>
            </a:r>
            <a:r>
              <a:rPr lang="en-US" dirty="0"/>
              <a:t>viability. Some very good specimens are </a:t>
            </a:r>
            <a:r>
              <a:rPr lang="en-US" dirty="0" smtClean="0"/>
              <a:t>completely isolated</a:t>
            </a:r>
            <a:r>
              <a:rPr lang="en-US" dirty="0"/>
              <a:t>.</a:t>
            </a:r>
          </a:p>
          <a:p>
            <a:pPr lvl="1"/>
            <a:r>
              <a:rPr lang="en-US" dirty="0" smtClean="0"/>
              <a:t>Hybrids </a:t>
            </a:r>
            <a:r>
              <a:rPr lang="en-US" dirty="0"/>
              <a:t>should be AVOIDED, since traits expressed in the </a:t>
            </a:r>
            <a:r>
              <a:rPr lang="en-US" dirty="0" smtClean="0"/>
              <a:t>organism are </a:t>
            </a:r>
            <a:r>
              <a:rPr lang="en-US" dirty="0"/>
              <a:t>rarely transmitted to offspring.</a:t>
            </a:r>
          </a:p>
          <a:p>
            <a:pPr lvl="2"/>
            <a:r>
              <a:rPr lang="en-US" dirty="0" smtClean="0"/>
              <a:t>The </a:t>
            </a:r>
            <a:r>
              <a:rPr lang="en-US" dirty="0"/>
              <a:t>process of inbreeding isolates genes for only a </a:t>
            </a:r>
            <a:r>
              <a:rPr lang="en-US" dirty="0" smtClean="0"/>
              <a:t>single generation</a:t>
            </a:r>
            <a:r>
              <a:rPr lang="en-US" dirty="0"/>
              <a:t>, as many are recessive.</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selecting Plant and Animal Specimens fro Breeding</a:t>
            </a:r>
            <a:endParaRPr lang="en-US" dirty="0"/>
          </a:p>
        </p:txBody>
      </p:sp>
      <p:sp>
        <p:nvSpPr>
          <p:cNvPr id="3" name="Content Placeholder 2"/>
          <p:cNvSpPr>
            <a:spLocks noGrp="1"/>
          </p:cNvSpPr>
          <p:nvPr>
            <p:ph idx="1"/>
          </p:nvPr>
        </p:nvSpPr>
        <p:spPr/>
        <p:txBody>
          <a:bodyPr>
            <a:normAutofit/>
          </a:bodyPr>
          <a:lstStyle/>
          <a:p>
            <a:r>
              <a:rPr lang="en-US" dirty="0" smtClean="0"/>
              <a:t>Carefully </a:t>
            </a:r>
            <a:r>
              <a:rPr lang="en-US" dirty="0"/>
              <a:t>plan breeding crosses</a:t>
            </a:r>
          </a:p>
          <a:p>
            <a:pPr lvl="1"/>
            <a:r>
              <a:rPr lang="en-US" dirty="0" smtClean="0"/>
              <a:t>Plants </a:t>
            </a:r>
            <a:r>
              <a:rPr lang="en-US" dirty="0"/>
              <a:t>can be crossed not only within species (</a:t>
            </a:r>
            <a:r>
              <a:rPr lang="en-US" dirty="0" err="1"/>
              <a:t>interspecific</a:t>
            </a:r>
            <a:r>
              <a:rPr lang="en-US" dirty="0"/>
              <a:t>), but </a:t>
            </a:r>
            <a:r>
              <a:rPr lang="en-US" dirty="0" smtClean="0"/>
              <a:t>also within </a:t>
            </a:r>
            <a:r>
              <a:rPr lang="en-US" dirty="0"/>
              <a:t>genus (</a:t>
            </a:r>
            <a:r>
              <a:rPr lang="en-US" dirty="0" err="1"/>
              <a:t>intergeneric</a:t>
            </a:r>
            <a:r>
              <a:rPr lang="en-US" dirty="0"/>
              <a:t>), and even, in rare cases </a:t>
            </a:r>
            <a:r>
              <a:rPr lang="en-US" dirty="0" smtClean="0"/>
              <a:t>family (interfamilial</a:t>
            </a:r>
            <a:r>
              <a:rPr lang="en-US" dirty="0"/>
              <a:t>).</a:t>
            </a:r>
          </a:p>
          <a:p>
            <a:pPr lvl="1"/>
            <a:r>
              <a:rPr lang="en-US" dirty="0" smtClean="0"/>
              <a:t>Animals </a:t>
            </a:r>
            <a:r>
              <a:rPr lang="en-US" dirty="0"/>
              <a:t>are usually limited to crosses within the same species.</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for Producing Selective Breeding Programs</a:t>
            </a:r>
            <a:endParaRPr lang="en-US" dirty="0"/>
          </a:p>
        </p:txBody>
      </p:sp>
      <p:sp>
        <p:nvSpPr>
          <p:cNvPr id="3" name="Content Placeholder 2"/>
          <p:cNvSpPr>
            <a:spLocks noGrp="1"/>
          </p:cNvSpPr>
          <p:nvPr>
            <p:ph idx="1"/>
          </p:nvPr>
        </p:nvSpPr>
        <p:spPr/>
        <p:txBody>
          <a:bodyPr>
            <a:normAutofit fontScale="92500" lnSpcReduction="10000"/>
          </a:bodyPr>
          <a:lstStyle/>
          <a:p>
            <a:r>
              <a:rPr lang="en-US" dirty="0"/>
              <a:t>1. Inbreeding- crossing organisms that are genetically related.</a:t>
            </a:r>
          </a:p>
          <a:p>
            <a:pPr lvl="1"/>
            <a:r>
              <a:rPr lang="en-US" dirty="0" smtClean="0"/>
              <a:t>Crossing </a:t>
            </a:r>
            <a:r>
              <a:rPr lang="en-US" dirty="0"/>
              <a:t>two plants to produce an f 1 generation, then crossing two </a:t>
            </a:r>
            <a:r>
              <a:rPr lang="en-US" dirty="0" smtClean="0"/>
              <a:t>of the </a:t>
            </a:r>
            <a:r>
              <a:rPr lang="en-US" dirty="0"/>
              <a:t>f 1 offspring to create an f2 generation.</a:t>
            </a:r>
          </a:p>
          <a:p>
            <a:r>
              <a:rPr lang="en-US" dirty="0"/>
              <a:t>2. Backcrossing- crossing offspring from a cross with one of the </a:t>
            </a:r>
            <a:r>
              <a:rPr lang="en-US" dirty="0" smtClean="0"/>
              <a:t>previous parents</a:t>
            </a:r>
            <a:r>
              <a:rPr lang="en-US" dirty="0"/>
              <a:t>, or a similar organism, to maximize the expression of </a:t>
            </a:r>
            <a:r>
              <a:rPr lang="en-US" dirty="0" smtClean="0"/>
              <a:t>certain traits</a:t>
            </a:r>
            <a:r>
              <a:rPr lang="en-US" dirty="0"/>
              <a:t>.</a:t>
            </a:r>
          </a:p>
          <a:p>
            <a:pPr lvl="1"/>
            <a:r>
              <a:rPr lang="en-US" dirty="0" smtClean="0"/>
              <a:t>Often </a:t>
            </a:r>
            <a:r>
              <a:rPr lang="en-US" dirty="0"/>
              <a:t>used after </a:t>
            </a:r>
            <a:r>
              <a:rPr lang="en-US" dirty="0" err="1"/>
              <a:t>intergeneric</a:t>
            </a:r>
            <a:r>
              <a:rPr lang="en-US" dirty="0"/>
              <a:t> crosses to produce offspring </a:t>
            </a:r>
            <a:r>
              <a:rPr lang="en-US" dirty="0" smtClean="0"/>
              <a:t>that possess </a:t>
            </a:r>
            <a:r>
              <a:rPr lang="en-US" dirty="0"/>
              <a:t>more characteristics from one of genus.</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a:p>
        </p:txBody>
      </p:sp>
      <p:pic>
        <p:nvPicPr>
          <p:cNvPr id="37890" name="Picture 2" descr="http://www.futurebeef.com.au/wp-content/uploads/2011/09/Backcross.jpg"/>
          <p:cNvPicPr>
            <a:picLocks noChangeAspect="1" noChangeArrowheads="1"/>
          </p:cNvPicPr>
          <p:nvPr/>
        </p:nvPicPr>
        <p:blipFill>
          <a:blip r:embed="rId2" cstate="print"/>
          <a:srcRect/>
          <a:stretch>
            <a:fillRect/>
          </a:stretch>
        </p:blipFill>
        <p:spPr bwMode="auto">
          <a:xfrm>
            <a:off x="609600" y="76200"/>
            <a:ext cx="7848600" cy="6732997"/>
          </a:xfrm>
          <a:prstGeom prst="rect">
            <a:avLst/>
          </a:prstGeom>
          <a:noFill/>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DNA and Genetics in Biotechnology</a:t>
            </a:r>
            <a:endParaRPr lang="en-US" dirty="0"/>
          </a:p>
        </p:txBody>
      </p:sp>
      <p:sp>
        <p:nvSpPr>
          <p:cNvPr id="3" name="Subtitle 2"/>
          <p:cNvSpPr>
            <a:spLocks noGrp="1"/>
          </p:cNvSpPr>
          <p:nvPr>
            <p:ph type="subTitle" idx="1"/>
          </p:nvPr>
        </p:nvSpPr>
        <p:spPr/>
        <p:txBody>
          <a:bodyPr>
            <a:normAutofit/>
          </a:bodyPr>
          <a:lstStyle/>
          <a:p>
            <a:r>
              <a:rPr lang="en-US" dirty="0" smtClean="0"/>
              <a:t>Objective 15.01:  Identify methods and goals of DNA analysis in production agriculture and </a:t>
            </a:r>
            <a:r>
              <a:rPr lang="en-US" dirty="0" err="1" smtClean="0"/>
              <a:t>agriscience</a:t>
            </a:r>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Methods of DNA Analysis</a:t>
            </a:r>
            <a:endParaRPr lang="en-US" dirty="0"/>
          </a:p>
        </p:txBody>
      </p:sp>
      <p:sp>
        <p:nvSpPr>
          <p:cNvPr id="3" name="Content Placeholder 2"/>
          <p:cNvSpPr>
            <a:spLocks noGrp="1"/>
          </p:cNvSpPr>
          <p:nvPr>
            <p:ph idx="1"/>
          </p:nvPr>
        </p:nvSpPr>
        <p:spPr/>
        <p:txBody>
          <a:bodyPr>
            <a:normAutofit fontScale="77500" lnSpcReduction="20000"/>
          </a:bodyPr>
          <a:lstStyle/>
          <a:p>
            <a:r>
              <a:rPr lang="en-US" dirty="0"/>
              <a:t>1. Paternity Testing</a:t>
            </a:r>
          </a:p>
          <a:p>
            <a:pPr lvl="1"/>
            <a:r>
              <a:rPr lang="en-US" dirty="0"/>
              <a:t>a. Simple method of DNA analysis that compares the DNA of </a:t>
            </a:r>
            <a:r>
              <a:rPr lang="en-US" dirty="0" smtClean="0"/>
              <a:t>an offspring</a:t>
            </a:r>
            <a:r>
              <a:rPr lang="en-US" dirty="0"/>
              <a:t>, plant or animal with a known mother and suspected father.</a:t>
            </a:r>
          </a:p>
          <a:p>
            <a:pPr lvl="1"/>
            <a:r>
              <a:rPr lang="en-US" dirty="0"/>
              <a:t>b. Process:</a:t>
            </a:r>
          </a:p>
          <a:p>
            <a:pPr lvl="2"/>
            <a:r>
              <a:rPr lang="en-US" dirty="0" err="1"/>
              <a:t>i</a:t>
            </a:r>
            <a:r>
              <a:rPr lang="en-US" dirty="0"/>
              <a:t>) DNA sample taken usually from saliva or blood in animals </a:t>
            </a:r>
            <a:r>
              <a:rPr lang="en-US" dirty="0" smtClean="0"/>
              <a:t>and leaf </a:t>
            </a:r>
            <a:r>
              <a:rPr lang="en-US" dirty="0"/>
              <a:t>or callus tissue in plants. (Hair does not contain DNA, </a:t>
            </a:r>
            <a:r>
              <a:rPr lang="en-US" dirty="0" smtClean="0"/>
              <a:t>but the </a:t>
            </a:r>
            <a:r>
              <a:rPr lang="en-US" dirty="0"/>
              <a:t>hair follicle does.)</a:t>
            </a:r>
          </a:p>
          <a:p>
            <a:pPr lvl="2"/>
            <a:r>
              <a:rPr lang="en-US" dirty="0"/>
              <a:t>ii) DNA isolated in sample through the use of protein “</a:t>
            </a:r>
            <a:r>
              <a:rPr lang="en-US" dirty="0" smtClean="0"/>
              <a:t>eating” enzymes</a:t>
            </a:r>
            <a:r>
              <a:rPr lang="en-US" dirty="0"/>
              <a:t>.</a:t>
            </a:r>
          </a:p>
          <a:p>
            <a:pPr lvl="2"/>
            <a:r>
              <a:rPr lang="en-US" dirty="0"/>
              <a:t>iii) Sample run on gels or through a gene sequencer to indicate </a:t>
            </a:r>
            <a:r>
              <a:rPr lang="en-US" dirty="0" smtClean="0"/>
              <a:t>the presence </a:t>
            </a:r>
            <a:r>
              <a:rPr lang="en-US" dirty="0"/>
              <a:t>of certain genes.</a:t>
            </a:r>
          </a:p>
          <a:p>
            <a:pPr lvl="2"/>
            <a:r>
              <a:rPr lang="en-US" dirty="0"/>
              <a:t>iv) Comparison of genes - anything present in the child MUST </a:t>
            </a:r>
            <a:r>
              <a:rPr lang="en-US" dirty="0" smtClean="0"/>
              <a:t>BE PRESENT </a:t>
            </a:r>
            <a:r>
              <a:rPr lang="en-US" dirty="0"/>
              <a:t>IN EITHER THE MOTHER OR FATHER. 13 </a:t>
            </a:r>
            <a:r>
              <a:rPr lang="en-US" dirty="0" smtClean="0"/>
              <a:t>genes present </a:t>
            </a:r>
            <a:r>
              <a:rPr lang="en-US" dirty="0"/>
              <a:t>in the child that are not in the mother, but present in </a:t>
            </a:r>
            <a:r>
              <a:rPr lang="en-US" dirty="0" smtClean="0"/>
              <a:t>the father </a:t>
            </a:r>
            <a:r>
              <a:rPr lang="en-US" dirty="0"/>
              <a:t>make a 99% match.</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Methods of DNA Analysis</a:t>
            </a:r>
            <a:endParaRPr lang="en-US" dirty="0"/>
          </a:p>
        </p:txBody>
      </p:sp>
      <p:sp>
        <p:nvSpPr>
          <p:cNvPr id="3" name="Content Placeholder 2"/>
          <p:cNvSpPr>
            <a:spLocks noGrp="1"/>
          </p:cNvSpPr>
          <p:nvPr>
            <p:ph idx="1"/>
          </p:nvPr>
        </p:nvSpPr>
        <p:spPr>
          <a:xfrm>
            <a:off x="457200" y="1981200"/>
            <a:ext cx="8229600" cy="4325112"/>
          </a:xfrm>
        </p:spPr>
        <p:txBody>
          <a:bodyPr>
            <a:normAutofit/>
          </a:bodyPr>
          <a:lstStyle/>
          <a:p>
            <a:r>
              <a:rPr lang="en-US" dirty="0"/>
              <a:t>1. Paternity </a:t>
            </a:r>
            <a:r>
              <a:rPr lang="en-US" dirty="0" smtClean="0"/>
              <a:t>Testing</a:t>
            </a:r>
            <a:endParaRPr lang="en-US" dirty="0"/>
          </a:p>
        </p:txBody>
      </p:sp>
      <p:pic>
        <p:nvPicPr>
          <p:cNvPr id="38914" name="Picture 2" descr="Paternity_test_India"/>
          <p:cNvPicPr>
            <a:picLocks noChangeAspect="1" noChangeArrowheads="1"/>
          </p:cNvPicPr>
          <p:nvPr/>
        </p:nvPicPr>
        <p:blipFill>
          <a:blip r:embed="rId2" cstate="print"/>
          <a:srcRect/>
          <a:stretch>
            <a:fillRect/>
          </a:stretch>
        </p:blipFill>
        <p:spPr bwMode="auto">
          <a:xfrm>
            <a:off x="1600200" y="2443104"/>
            <a:ext cx="5791200" cy="4414896"/>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Methods of DNA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a:t>2. Gel Electrophoresis</a:t>
            </a:r>
          </a:p>
          <a:p>
            <a:pPr lvl="1"/>
            <a:r>
              <a:rPr lang="en-US" dirty="0"/>
              <a:t>a. Method used to analyze extracted DNA through the distribution </a:t>
            </a:r>
            <a:r>
              <a:rPr lang="en-US" dirty="0" smtClean="0"/>
              <a:t>of genetic </a:t>
            </a:r>
            <a:r>
              <a:rPr lang="en-US" dirty="0"/>
              <a:t>markers on an agar media.</a:t>
            </a:r>
          </a:p>
          <a:p>
            <a:pPr lvl="1"/>
            <a:r>
              <a:rPr lang="en-US" dirty="0"/>
              <a:t>b. Process:</a:t>
            </a:r>
          </a:p>
          <a:p>
            <a:pPr lvl="2"/>
            <a:r>
              <a:rPr lang="en-US" dirty="0" err="1"/>
              <a:t>i</a:t>
            </a:r>
            <a:r>
              <a:rPr lang="en-US" dirty="0"/>
              <a:t>) An agar gel is poured into a mold to dry, then placed into </a:t>
            </a:r>
            <a:r>
              <a:rPr lang="en-US" dirty="0" smtClean="0"/>
              <a:t>a electrophoresis chamber.</a:t>
            </a:r>
          </a:p>
          <a:p>
            <a:pPr lvl="2"/>
            <a:r>
              <a:rPr lang="en-US" dirty="0" smtClean="0"/>
              <a:t>ii</a:t>
            </a:r>
            <a:r>
              <a:rPr lang="en-US" dirty="0"/>
              <a:t>) DNA extraction is placed in small wells at one end of the </a:t>
            </a:r>
            <a:r>
              <a:rPr lang="en-US" dirty="0" smtClean="0"/>
              <a:t>agar gel</a:t>
            </a:r>
            <a:r>
              <a:rPr lang="en-US" dirty="0"/>
              <a:t>. Each well represents a different sample or individual.</a:t>
            </a:r>
          </a:p>
          <a:p>
            <a:pPr lvl="2"/>
            <a:r>
              <a:rPr lang="en-US" dirty="0"/>
              <a:t>iii) Electric current is run through the wells, distributing DNA </a:t>
            </a:r>
            <a:r>
              <a:rPr lang="en-US" dirty="0" smtClean="0"/>
              <a:t>across the </a:t>
            </a:r>
            <a:r>
              <a:rPr lang="en-US" dirty="0"/>
              <a:t>gel.</a:t>
            </a:r>
          </a:p>
          <a:p>
            <a:pPr lvl="1"/>
            <a:r>
              <a:rPr lang="en-US" dirty="0"/>
              <a:t>c. Smaller gene segments travel further distances on the gel. </a:t>
            </a:r>
            <a:r>
              <a:rPr lang="en-US" dirty="0" smtClean="0"/>
              <a:t>Samples extracted </a:t>
            </a:r>
            <a:r>
              <a:rPr lang="en-US" dirty="0"/>
              <a:t>through the same process can be easily compared on </a:t>
            </a:r>
            <a:r>
              <a:rPr lang="en-US" dirty="0" smtClean="0"/>
              <a:t>a single </a:t>
            </a:r>
            <a:r>
              <a:rPr lang="en-US" dirty="0"/>
              <a:t>gel.</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Methods of DNA Analysis</a:t>
            </a:r>
            <a:endParaRPr lang="en-US" dirty="0"/>
          </a:p>
        </p:txBody>
      </p:sp>
      <p:sp>
        <p:nvSpPr>
          <p:cNvPr id="3" name="Content Placeholder 2"/>
          <p:cNvSpPr>
            <a:spLocks noGrp="1"/>
          </p:cNvSpPr>
          <p:nvPr>
            <p:ph idx="1"/>
          </p:nvPr>
        </p:nvSpPr>
        <p:spPr/>
        <p:txBody>
          <a:bodyPr>
            <a:normAutofit fontScale="92500"/>
          </a:bodyPr>
          <a:lstStyle/>
          <a:p>
            <a:r>
              <a:rPr lang="en-US" dirty="0"/>
              <a:t>3. Advanced Methods of DNA Analysis</a:t>
            </a:r>
          </a:p>
          <a:p>
            <a:pPr lvl="1"/>
            <a:r>
              <a:rPr lang="en-US" dirty="0"/>
              <a:t>a. Polymer Chain Reaction (PCR)</a:t>
            </a:r>
          </a:p>
          <a:p>
            <a:pPr lvl="2"/>
            <a:r>
              <a:rPr lang="en-US" dirty="0" err="1"/>
              <a:t>i</a:t>
            </a:r>
            <a:r>
              <a:rPr lang="en-US" dirty="0"/>
              <a:t>) Method used in forensic science to amplify genetic material </a:t>
            </a:r>
            <a:r>
              <a:rPr lang="en-US" dirty="0" smtClean="0"/>
              <a:t>for identification </a:t>
            </a:r>
            <a:r>
              <a:rPr lang="en-US" dirty="0"/>
              <a:t>or analysis.</a:t>
            </a:r>
          </a:p>
          <a:p>
            <a:pPr lvl="2"/>
            <a:r>
              <a:rPr lang="en-US" dirty="0"/>
              <a:t>ii) Newer technique used only in advanced laboratories.</a:t>
            </a:r>
          </a:p>
          <a:p>
            <a:pPr lvl="1"/>
            <a:r>
              <a:rPr lang="en-US" dirty="0"/>
              <a:t>b. Amniocentesis- method used to analyze the DNA of a </a:t>
            </a:r>
            <a:r>
              <a:rPr lang="en-US" dirty="0" smtClean="0"/>
              <a:t>mammal (occasionally </a:t>
            </a:r>
            <a:r>
              <a:rPr lang="en-US" dirty="0"/>
              <a:t>other animals) prior to birth.</a:t>
            </a:r>
          </a:p>
          <a:p>
            <a:pPr lvl="2"/>
            <a:r>
              <a:rPr lang="en-US" dirty="0" err="1"/>
              <a:t>i</a:t>
            </a:r>
            <a:r>
              <a:rPr lang="en-US" dirty="0"/>
              <a:t>) Used widely in humans to predict the expression of lethal </a:t>
            </a:r>
            <a:r>
              <a:rPr lang="en-US" dirty="0" smtClean="0"/>
              <a:t>genes or </a:t>
            </a:r>
            <a:r>
              <a:rPr lang="en-US" dirty="0"/>
              <a:t>genetic disorders in high-risk pregnancies.</a:t>
            </a:r>
          </a:p>
          <a:p>
            <a:pPr lvl="2"/>
            <a:r>
              <a:rPr lang="en-US" dirty="0"/>
              <a:t>ii) Gaining favor in high expense animal breeding- (race </a:t>
            </a:r>
            <a:r>
              <a:rPr lang="en-US" dirty="0" smtClean="0"/>
              <a:t>horses, etc</a:t>
            </a:r>
            <a:r>
              <a:rPr lang="en-US" dirty="0"/>
              <a:t>.)</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Selection</a:t>
            </a:r>
            <a:endParaRPr lang="en-US" dirty="0"/>
          </a:p>
        </p:txBody>
      </p:sp>
      <p:sp>
        <p:nvSpPr>
          <p:cNvPr id="3" name="Content Placeholder 2"/>
          <p:cNvSpPr>
            <a:spLocks noGrp="1"/>
          </p:cNvSpPr>
          <p:nvPr>
            <p:ph idx="1"/>
          </p:nvPr>
        </p:nvSpPr>
        <p:spPr/>
        <p:txBody>
          <a:bodyPr/>
          <a:lstStyle/>
          <a:p>
            <a:r>
              <a:rPr lang="en-US" dirty="0" smtClean="0"/>
              <a:t>Mechanism for evolution in a natural population</a:t>
            </a:r>
          </a:p>
          <a:p>
            <a:r>
              <a:rPr lang="en-US" dirty="0" smtClean="0"/>
              <a:t>Organisms with traits best suited to the environmental factors affecting a population are most likely to survive and reproduce</a:t>
            </a:r>
          </a:p>
          <a:p>
            <a:pPr lvl="1"/>
            <a:r>
              <a:rPr lang="en-US" dirty="0" smtClean="0"/>
              <a:t>Results in the inheritance of the same well suited traits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PCR</a:t>
            </a:r>
            <a:endParaRPr lang="en-US" dirty="0"/>
          </a:p>
        </p:txBody>
      </p:sp>
      <p:sp>
        <p:nvSpPr>
          <p:cNvPr id="4" name="Content Placeholder 3"/>
          <p:cNvSpPr>
            <a:spLocks noGrp="1"/>
          </p:cNvSpPr>
          <p:nvPr>
            <p:ph idx="1"/>
          </p:nvPr>
        </p:nvSpPr>
        <p:spPr/>
        <p:txBody>
          <a:bodyPr/>
          <a:lstStyle/>
          <a:p>
            <a:endParaRPr lang="en-US"/>
          </a:p>
        </p:txBody>
      </p:sp>
      <p:pic>
        <p:nvPicPr>
          <p:cNvPr id="40962" name="Picture 2" descr="http://users.ugent.be/%7Eavierstr/principles/pcrsteps.gif"/>
          <p:cNvPicPr>
            <a:picLocks noChangeAspect="1" noChangeArrowheads="1"/>
          </p:cNvPicPr>
          <p:nvPr/>
        </p:nvPicPr>
        <p:blipFill>
          <a:blip r:embed="rId2" cstate="print"/>
          <a:srcRect/>
          <a:stretch>
            <a:fillRect/>
          </a:stretch>
        </p:blipFill>
        <p:spPr bwMode="auto">
          <a:xfrm>
            <a:off x="2133600" y="762000"/>
            <a:ext cx="5715000" cy="6011333"/>
          </a:xfrm>
          <a:prstGeom prst="rect">
            <a:avLst/>
          </a:prstGeom>
          <a:noFill/>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Amniocentesis</a:t>
            </a:r>
            <a:endParaRPr lang="en-US" dirty="0"/>
          </a:p>
        </p:txBody>
      </p:sp>
      <p:pic>
        <p:nvPicPr>
          <p:cNvPr id="39938" name="Picture 2" descr="http://www.nature.com/scitable/content/23195/pierce_6_16_LARGE_2.jpg"/>
          <p:cNvPicPr>
            <a:picLocks noChangeAspect="1" noChangeArrowheads="1"/>
          </p:cNvPicPr>
          <p:nvPr/>
        </p:nvPicPr>
        <p:blipFill>
          <a:blip r:embed="rId2" cstate="print"/>
          <a:srcRect/>
          <a:stretch>
            <a:fillRect/>
          </a:stretch>
        </p:blipFill>
        <p:spPr bwMode="auto">
          <a:xfrm>
            <a:off x="152400" y="2209800"/>
            <a:ext cx="8708568" cy="3657600"/>
          </a:xfrm>
          <a:prstGeom prst="rect">
            <a:avLst/>
          </a:prstGeom>
          <a:noFill/>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DNA and Genetics in Biotechnology</a:t>
            </a:r>
            <a:endParaRPr lang="en-US" dirty="0"/>
          </a:p>
        </p:txBody>
      </p:sp>
      <p:sp>
        <p:nvSpPr>
          <p:cNvPr id="3" name="Subtitle 2"/>
          <p:cNvSpPr>
            <a:spLocks noGrp="1"/>
          </p:cNvSpPr>
          <p:nvPr>
            <p:ph type="subTitle" idx="1"/>
          </p:nvPr>
        </p:nvSpPr>
        <p:spPr/>
        <p:txBody>
          <a:bodyPr>
            <a:normAutofit/>
          </a:bodyPr>
          <a:lstStyle/>
          <a:p>
            <a:r>
              <a:rPr lang="en-US" dirty="0" smtClean="0"/>
              <a:t>Objective 15.02:  Explore the process of DNA extraction in order to observe the structure of DNA. </a:t>
            </a:r>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General DNA Extraction</a:t>
            </a:r>
            <a:endParaRPr lang="en-US" dirty="0"/>
          </a:p>
        </p:txBody>
      </p:sp>
      <p:sp>
        <p:nvSpPr>
          <p:cNvPr id="3" name="Content Placeholder 2"/>
          <p:cNvSpPr>
            <a:spLocks noGrp="1"/>
          </p:cNvSpPr>
          <p:nvPr>
            <p:ph idx="1"/>
          </p:nvPr>
        </p:nvSpPr>
        <p:spPr>
          <a:xfrm>
            <a:off x="457200" y="2249424"/>
            <a:ext cx="4876800" cy="4379976"/>
          </a:xfrm>
        </p:spPr>
        <p:txBody>
          <a:bodyPr>
            <a:normAutofit fontScale="85000" lnSpcReduction="20000"/>
          </a:bodyPr>
          <a:lstStyle/>
          <a:p>
            <a:r>
              <a:rPr lang="en-US" dirty="0"/>
              <a:t>1. DNA Extraction- the process of isolating nucleic acids (DNA) from </a:t>
            </a:r>
            <a:r>
              <a:rPr lang="en-US" dirty="0" smtClean="0"/>
              <a:t>organic material</a:t>
            </a:r>
            <a:r>
              <a:rPr lang="en-US" dirty="0"/>
              <a:t>.</a:t>
            </a:r>
          </a:p>
          <a:p>
            <a:r>
              <a:rPr lang="en-US" dirty="0"/>
              <a:t>2. DNA can be extracted from almost any intact cellular tissue. More cells </a:t>
            </a:r>
            <a:r>
              <a:rPr lang="en-US" dirty="0" smtClean="0"/>
              <a:t>make extraction </a:t>
            </a:r>
            <a:r>
              <a:rPr lang="en-US" dirty="0"/>
              <a:t>easier, but only a few cells are need with PCR techniques.</a:t>
            </a:r>
          </a:p>
          <a:p>
            <a:pPr lvl="1"/>
            <a:r>
              <a:rPr lang="en-US" dirty="0"/>
              <a:t>a. Skin, blood, saliva, semen, mucus, muscle tissue, bone marrow, etc.</a:t>
            </a:r>
          </a:p>
          <a:p>
            <a:pPr lvl="1"/>
            <a:r>
              <a:rPr lang="en-US" dirty="0"/>
              <a:t>b. DNA cannot be extracted from hair, unless skin is attached at </a:t>
            </a:r>
            <a:r>
              <a:rPr lang="en-US" dirty="0" smtClean="0"/>
              <a:t>the bottom</a:t>
            </a:r>
            <a:r>
              <a:rPr lang="en-US" dirty="0"/>
              <a:t>.</a:t>
            </a:r>
            <a:endParaRPr lang="en-US" dirty="0" smtClean="0"/>
          </a:p>
        </p:txBody>
      </p:sp>
      <p:pic>
        <p:nvPicPr>
          <p:cNvPr id="19458" name="Picture 2" descr="http://learn.genetics.utah.edu/content/labs/extraction/howto/images/Window_TestTube.jpg"/>
          <p:cNvPicPr>
            <a:picLocks noChangeAspect="1" noChangeArrowheads="1"/>
          </p:cNvPicPr>
          <p:nvPr/>
        </p:nvPicPr>
        <p:blipFill>
          <a:blip r:embed="rId2" cstate="print"/>
          <a:srcRect/>
          <a:stretch>
            <a:fillRect/>
          </a:stretch>
        </p:blipFill>
        <p:spPr bwMode="auto">
          <a:xfrm>
            <a:off x="5326072" y="2590800"/>
            <a:ext cx="3817928" cy="33528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General DNA Extraction</a:t>
            </a:r>
            <a:endParaRPr lang="en-US" dirty="0"/>
          </a:p>
        </p:txBody>
      </p:sp>
      <p:sp>
        <p:nvSpPr>
          <p:cNvPr id="3" name="Content Placeholder 2"/>
          <p:cNvSpPr>
            <a:spLocks noGrp="1"/>
          </p:cNvSpPr>
          <p:nvPr>
            <p:ph idx="1"/>
          </p:nvPr>
        </p:nvSpPr>
        <p:spPr/>
        <p:txBody>
          <a:bodyPr>
            <a:normAutofit fontScale="92500"/>
          </a:bodyPr>
          <a:lstStyle/>
          <a:p>
            <a:r>
              <a:rPr lang="en-US" dirty="0"/>
              <a:t>3. Mitochondrial DNA can often be extracted long after nuclear DNA </a:t>
            </a:r>
            <a:r>
              <a:rPr lang="en-US" dirty="0" smtClean="0"/>
              <a:t>has degraded</a:t>
            </a:r>
            <a:r>
              <a:rPr lang="en-US" dirty="0" smtClean="0"/>
              <a:t>.</a:t>
            </a:r>
          </a:p>
          <a:p>
            <a:pPr lvl="1"/>
            <a:r>
              <a:rPr lang="en-US" dirty="0" smtClean="0"/>
              <a:t>Mitochondria are structures within cells that convert the energy from food into a form that cells can use. Although most DNA is packaged in chromosomes within the nucleus, mitochondria also have a small amount of their own DNA. This genetic material is known as mitochondrial DNA or </a:t>
            </a:r>
            <a:r>
              <a:rPr lang="en-US" dirty="0" err="1" smtClean="0"/>
              <a:t>mtDNA</a:t>
            </a:r>
            <a:r>
              <a:rPr lang="en-US" dirty="0" smtClean="0"/>
              <a:t>. In humans, mitochondrial DNA spans about 16,500 DNA building blocks (base pairs), representing a small fraction of the total DNA in cells</a:t>
            </a:r>
            <a:r>
              <a:rPr lang="en-US" dirty="0" smtClean="0"/>
              <a:t>.</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General DNA Extraction</a:t>
            </a:r>
            <a:endParaRPr lang="en-US" dirty="0"/>
          </a:p>
        </p:txBody>
      </p:sp>
      <p:sp>
        <p:nvSpPr>
          <p:cNvPr id="3" name="Content Placeholder 2"/>
          <p:cNvSpPr>
            <a:spLocks noGrp="1"/>
          </p:cNvSpPr>
          <p:nvPr>
            <p:ph idx="1"/>
          </p:nvPr>
        </p:nvSpPr>
        <p:spPr>
          <a:xfrm>
            <a:off x="457200" y="2249424"/>
            <a:ext cx="4495800" cy="4325112"/>
          </a:xfrm>
        </p:spPr>
        <p:txBody>
          <a:bodyPr>
            <a:normAutofit fontScale="77500" lnSpcReduction="20000"/>
          </a:bodyPr>
          <a:lstStyle/>
          <a:p>
            <a:r>
              <a:rPr lang="en-US" dirty="0" smtClean="0"/>
              <a:t>4</a:t>
            </a:r>
            <a:r>
              <a:rPr lang="en-US" dirty="0"/>
              <a:t>. A simple DNA extraction for viewing, but not analyzing DNA can </a:t>
            </a:r>
            <a:r>
              <a:rPr lang="en-US" dirty="0" smtClean="0"/>
              <a:t>be accomplished </a:t>
            </a:r>
            <a:r>
              <a:rPr lang="en-US" dirty="0"/>
              <a:t>by:</a:t>
            </a:r>
          </a:p>
          <a:p>
            <a:pPr lvl="1"/>
            <a:r>
              <a:rPr lang="en-US" dirty="0"/>
              <a:t>a. Physically breaking apart plant material, usually fruits. (smashing up </a:t>
            </a:r>
            <a:r>
              <a:rPr lang="en-US" dirty="0" smtClean="0"/>
              <a:t>a strawberry</a:t>
            </a:r>
            <a:r>
              <a:rPr lang="en-US" dirty="0"/>
              <a:t>)</a:t>
            </a:r>
          </a:p>
          <a:p>
            <a:pPr lvl="1"/>
            <a:r>
              <a:rPr lang="en-US" dirty="0"/>
              <a:t>b. Use of a detergent to break apart the cell membrane.</a:t>
            </a:r>
          </a:p>
          <a:p>
            <a:pPr lvl="1"/>
            <a:r>
              <a:rPr lang="en-US" dirty="0"/>
              <a:t>c. Treatment with ethyl alcohol to isolate DNA from remaining </a:t>
            </a:r>
            <a:r>
              <a:rPr lang="en-US" dirty="0" smtClean="0"/>
              <a:t>proteins and </a:t>
            </a:r>
            <a:r>
              <a:rPr lang="en-US" dirty="0"/>
              <a:t>sugars. (extraction for analysis would use enzymes)</a:t>
            </a:r>
          </a:p>
          <a:p>
            <a:pPr lvl="1"/>
            <a:r>
              <a:rPr lang="en-US" dirty="0"/>
              <a:t>d. Spooling using a glass rod to view a large clump of nucleic </a:t>
            </a:r>
            <a:r>
              <a:rPr lang="en-US" dirty="0" smtClean="0"/>
              <a:t>acids (DNA</a:t>
            </a:r>
            <a:r>
              <a:rPr lang="en-US" dirty="0"/>
              <a:t>).</a:t>
            </a:r>
            <a:endParaRPr lang="en-US" dirty="0" smtClean="0"/>
          </a:p>
        </p:txBody>
      </p:sp>
      <p:pic>
        <p:nvPicPr>
          <p:cNvPr id="1028" name="Picture 4" descr="http://4.bp.blogspot.com/-IxGcUB78L4o/TylLoid8wnI/AAAAAAAAPgA/9fiZwwUCIwQ/s1600/IMG_3809.JPG"/>
          <p:cNvPicPr>
            <a:picLocks noChangeAspect="1" noChangeArrowheads="1"/>
          </p:cNvPicPr>
          <p:nvPr/>
        </p:nvPicPr>
        <p:blipFill>
          <a:blip r:embed="rId2" cstate="print"/>
          <a:srcRect/>
          <a:stretch>
            <a:fillRect/>
          </a:stretch>
        </p:blipFill>
        <p:spPr bwMode="auto">
          <a:xfrm>
            <a:off x="5486400" y="1981200"/>
            <a:ext cx="2851150" cy="4276726"/>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DNA Extraction Process</a:t>
            </a:r>
            <a:endParaRPr lang="en-US" dirty="0"/>
          </a:p>
        </p:txBody>
      </p:sp>
      <p:sp>
        <p:nvSpPr>
          <p:cNvPr id="3" name="Content Placeholder 2"/>
          <p:cNvSpPr>
            <a:spLocks noGrp="1"/>
          </p:cNvSpPr>
          <p:nvPr>
            <p:ph idx="1"/>
          </p:nvPr>
        </p:nvSpPr>
        <p:spPr/>
        <p:txBody>
          <a:bodyPr>
            <a:normAutofit fontScale="92500" lnSpcReduction="20000"/>
          </a:bodyPr>
          <a:lstStyle/>
          <a:p>
            <a:r>
              <a:rPr lang="en-US" dirty="0"/>
              <a:t>1. The organism to be tested is chosen, and a sample is taken from which </a:t>
            </a:r>
            <a:r>
              <a:rPr lang="en-US" dirty="0" smtClean="0"/>
              <a:t>DNA can </a:t>
            </a:r>
            <a:r>
              <a:rPr lang="en-US" dirty="0"/>
              <a:t>be extracted.</a:t>
            </a:r>
          </a:p>
          <a:p>
            <a:r>
              <a:rPr lang="en-US" dirty="0"/>
              <a:t>2. Detergents are used in simple DNA extraction procedures to break down </a:t>
            </a:r>
            <a:r>
              <a:rPr lang="en-US" dirty="0" smtClean="0"/>
              <a:t>cell membranes</a:t>
            </a:r>
            <a:r>
              <a:rPr lang="en-US" dirty="0"/>
              <a:t>, blending the contents of the cell.</a:t>
            </a:r>
          </a:p>
          <a:p>
            <a:r>
              <a:rPr lang="en-US" dirty="0"/>
              <a:t>3. The DNA sample is treated with enzymes to isolate nucleic acids, </a:t>
            </a:r>
            <a:r>
              <a:rPr lang="en-US" dirty="0" smtClean="0"/>
              <a:t>usually both </a:t>
            </a:r>
            <a:r>
              <a:rPr lang="en-US" dirty="0"/>
              <a:t>DNA and RNA.</a:t>
            </a:r>
          </a:p>
          <a:p>
            <a:pPr lvl="1"/>
            <a:r>
              <a:rPr lang="en-US" dirty="0"/>
              <a:t>a. Enzymes dissolve proteins, sugars, and other materials.</a:t>
            </a:r>
          </a:p>
          <a:p>
            <a:pPr lvl="1"/>
            <a:r>
              <a:rPr lang="en-US" dirty="0"/>
              <a:t>b. Ex: protease, amylase, etc (enzymes end with the suffix- </a:t>
            </a:r>
            <a:r>
              <a:rPr lang="en-US" dirty="0" err="1"/>
              <a:t>ase</a:t>
            </a:r>
            <a:r>
              <a:rPr lang="en-US" dirty="0"/>
              <a:t>)</a:t>
            </a:r>
          </a:p>
          <a:p>
            <a:r>
              <a:rPr lang="en-US" dirty="0"/>
              <a:t>4. A second enzyme may be applied to cut DNA into gene segments </a:t>
            </a:r>
            <a:r>
              <a:rPr lang="en-US" dirty="0" smtClean="0"/>
              <a:t>for analysis</a:t>
            </a:r>
            <a:r>
              <a:rPr lang="en-US" dirty="0"/>
              <a:t>.</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DNA and Genetics in Biotechnology</a:t>
            </a:r>
            <a:endParaRPr lang="en-US" dirty="0"/>
          </a:p>
        </p:txBody>
      </p:sp>
      <p:sp>
        <p:nvSpPr>
          <p:cNvPr id="3" name="Subtitle 2"/>
          <p:cNvSpPr>
            <a:spLocks noGrp="1"/>
          </p:cNvSpPr>
          <p:nvPr>
            <p:ph type="subTitle" idx="1"/>
          </p:nvPr>
        </p:nvSpPr>
        <p:spPr/>
        <p:txBody>
          <a:bodyPr>
            <a:normAutofit/>
          </a:bodyPr>
          <a:lstStyle/>
          <a:p>
            <a:r>
              <a:rPr lang="en-US" dirty="0" smtClean="0"/>
              <a:t>Objective 15.03:  Interpret a written protocol for restriction digest and gel electrophoresis. </a:t>
            </a:r>
            <a:endParaRPr lang="en-US"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Restriction Digests and Enzyme Properties</a:t>
            </a:r>
            <a:endParaRPr lang="en-US" dirty="0"/>
          </a:p>
        </p:txBody>
      </p:sp>
      <p:sp>
        <p:nvSpPr>
          <p:cNvPr id="3" name="Content Placeholder 2"/>
          <p:cNvSpPr>
            <a:spLocks noGrp="1"/>
          </p:cNvSpPr>
          <p:nvPr>
            <p:ph idx="1"/>
          </p:nvPr>
        </p:nvSpPr>
        <p:spPr>
          <a:xfrm>
            <a:off x="457200" y="2249424"/>
            <a:ext cx="5029200" cy="4325112"/>
          </a:xfrm>
        </p:spPr>
        <p:txBody>
          <a:bodyPr>
            <a:normAutofit fontScale="70000" lnSpcReduction="20000"/>
          </a:bodyPr>
          <a:lstStyle/>
          <a:p>
            <a:r>
              <a:rPr lang="en-US" dirty="0"/>
              <a:t>1. Restriction enzymes are used to cut extracted DNA into smaller </a:t>
            </a:r>
            <a:r>
              <a:rPr lang="en-US" dirty="0" smtClean="0"/>
              <a:t>gene sequences</a:t>
            </a:r>
            <a:r>
              <a:rPr lang="en-US" dirty="0"/>
              <a:t>.</a:t>
            </a:r>
          </a:p>
          <a:p>
            <a:pPr lvl="1"/>
            <a:r>
              <a:rPr lang="en-US" dirty="0"/>
              <a:t>a. Makes analysis easier during the process of gel electrophoresis.</a:t>
            </a:r>
          </a:p>
          <a:p>
            <a:pPr lvl="1"/>
            <a:r>
              <a:rPr lang="en-US" dirty="0"/>
              <a:t>b. Enables scientists to isolate specific genes with specific enzymes </a:t>
            </a:r>
            <a:r>
              <a:rPr lang="en-US" dirty="0" smtClean="0"/>
              <a:t>for use </a:t>
            </a:r>
            <a:r>
              <a:rPr lang="en-US" dirty="0"/>
              <a:t>in genetic engineering.</a:t>
            </a:r>
          </a:p>
          <a:p>
            <a:r>
              <a:rPr lang="en-US" dirty="0"/>
              <a:t>2. Cuts the gene from the chromosome making a sort of gene soup after </a:t>
            </a:r>
            <a:r>
              <a:rPr lang="en-US" dirty="0" smtClean="0"/>
              <a:t>the removal </a:t>
            </a:r>
            <a:r>
              <a:rPr lang="en-US" dirty="0"/>
              <a:t>of proteins.</a:t>
            </a:r>
          </a:p>
          <a:p>
            <a:r>
              <a:rPr lang="en-US" dirty="0"/>
              <a:t>3. Leave the ends of gene segments with “sticky” with usually 3 </a:t>
            </a:r>
            <a:r>
              <a:rPr lang="en-US" dirty="0" smtClean="0"/>
              <a:t>exposed nucleotides </a:t>
            </a:r>
            <a:r>
              <a:rPr lang="en-US" dirty="0"/>
              <a:t>on one side of the double helix, so that ends may be </a:t>
            </a:r>
            <a:r>
              <a:rPr lang="en-US" dirty="0" smtClean="0"/>
              <a:t>rejoined later</a:t>
            </a:r>
            <a:r>
              <a:rPr lang="en-US" dirty="0"/>
              <a:t>.</a:t>
            </a:r>
            <a:endParaRPr lang="en-US" dirty="0" smtClean="0"/>
          </a:p>
        </p:txBody>
      </p:sp>
      <p:pic>
        <p:nvPicPr>
          <p:cNvPr id="3074" name="Picture 2" descr="http://snhs-plin.barry.edu/cell-biology-lab/Restriction_Digest_MIT_Lippert_files/100000000000052F000003E8CBEA8CE5.jpg"/>
          <p:cNvPicPr>
            <a:picLocks noChangeAspect="1" noChangeArrowheads="1"/>
          </p:cNvPicPr>
          <p:nvPr/>
        </p:nvPicPr>
        <p:blipFill>
          <a:blip r:embed="rId2" cstate="print"/>
          <a:srcRect/>
          <a:stretch>
            <a:fillRect/>
          </a:stretch>
        </p:blipFill>
        <p:spPr bwMode="auto">
          <a:xfrm>
            <a:off x="5492776" y="2743200"/>
            <a:ext cx="3651224" cy="275272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Gel Electrophoresis</a:t>
            </a:r>
            <a:endParaRPr lang="en-US" dirty="0"/>
          </a:p>
        </p:txBody>
      </p:sp>
      <p:sp>
        <p:nvSpPr>
          <p:cNvPr id="3" name="Content Placeholder 2"/>
          <p:cNvSpPr>
            <a:spLocks noGrp="1"/>
          </p:cNvSpPr>
          <p:nvPr>
            <p:ph idx="1"/>
          </p:nvPr>
        </p:nvSpPr>
        <p:spPr/>
        <p:txBody>
          <a:bodyPr>
            <a:normAutofit fontScale="70000" lnSpcReduction="20000"/>
          </a:bodyPr>
          <a:lstStyle/>
          <a:p>
            <a:r>
              <a:rPr lang="en-US" dirty="0"/>
              <a:t>1. Low voltage direct current run through a buffer solution surrounding an </a:t>
            </a:r>
            <a:r>
              <a:rPr lang="en-US" dirty="0" smtClean="0"/>
              <a:t>agar gel </a:t>
            </a:r>
            <a:r>
              <a:rPr lang="en-US" dirty="0"/>
              <a:t>distributing DNA fragments across the gel.</a:t>
            </a:r>
          </a:p>
          <a:p>
            <a:pPr lvl="1"/>
            <a:r>
              <a:rPr lang="en-US" dirty="0"/>
              <a:t>a. Fragments separated by the size of the gene segment; smaller </a:t>
            </a:r>
            <a:r>
              <a:rPr lang="en-US" dirty="0" smtClean="0"/>
              <a:t>move faster </a:t>
            </a:r>
            <a:r>
              <a:rPr lang="en-US" dirty="0"/>
              <a:t>than larger.</a:t>
            </a:r>
          </a:p>
          <a:p>
            <a:pPr lvl="1"/>
            <a:r>
              <a:rPr lang="en-US" dirty="0"/>
              <a:t>b. Negative charged DNA fragments are repelled away from </a:t>
            </a:r>
            <a:r>
              <a:rPr lang="en-US" dirty="0" smtClean="0"/>
              <a:t>the negatively </a:t>
            </a:r>
            <a:r>
              <a:rPr lang="en-US" dirty="0"/>
              <a:t>charged wells to the positive charged end.</a:t>
            </a:r>
          </a:p>
          <a:p>
            <a:r>
              <a:rPr lang="en-US" dirty="0"/>
              <a:t>2. Buffer solution provides a means of transmission for electrical current, </a:t>
            </a:r>
            <a:r>
              <a:rPr lang="en-US" dirty="0" smtClean="0"/>
              <a:t>but also </a:t>
            </a:r>
            <a:r>
              <a:rPr lang="en-US" dirty="0"/>
              <a:t>KEEPS DNA SAMPLES IN PLACE IN WELLS IN THE GEL.</a:t>
            </a:r>
          </a:p>
          <a:p>
            <a:pPr lvl="1"/>
            <a:r>
              <a:rPr lang="en-US" dirty="0"/>
              <a:t>a. Buffer is heavier than DNA.</a:t>
            </a:r>
          </a:p>
          <a:p>
            <a:r>
              <a:rPr lang="en-US" dirty="0"/>
              <a:t>3. Strength of the electrical current determines the speed at which DNA </a:t>
            </a:r>
            <a:r>
              <a:rPr lang="en-US" dirty="0" smtClean="0"/>
              <a:t>moves across </a:t>
            </a:r>
            <a:r>
              <a:rPr lang="en-US" dirty="0"/>
              <a:t>the gel.</a:t>
            </a:r>
          </a:p>
          <a:p>
            <a:r>
              <a:rPr lang="en-US" dirty="0"/>
              <a:t>4. </a:t>
            </a:r>
            <a:r>
              <a:rPr lang="en-US" dirty="0" err="1"/>
              <a:t>Ethidium</a:t>
            </a:r>
            <a:r>
              <a:rPr lang="en-US" dirty="0"/>
              <a:t> Bromide or another Bromine based solution is applied at the end </a:t>
            </a:r>
            <a:r>
              <a:rPr lang="en-US" dirty="0" smtClean="0"/>
              <a:t>of the </a:t>
            </a:r>
            <a:r>
              <a:rPr lang="en-US" dirty="0"/>
              <a:t>electrophoresis process to stain DNA for better viewing under </a:t>
            </a:r>
            <a:r>
              <a:rPr lang="en-US" dirty="0" smtClean="0"/>
              <a:t>certain bands </a:t>
            </a:r>
            <a:r>
              <a:rPr lang="en-US" dirty="0"/>
              <a:t>of light.</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r>
              <a:rPr lang="en-US" dirty="0" smtClean="0"/>
              <a:t>Example of Natural Selection</a:t>
            </a:r>
            <a:endParaRPr lang="en-US" dirty="0"/>
          </a:p>
        </p:txBody>
      </p:sp>
      <p:sp>
        <p:nvSpPr>
          <p:cNvPr id="3" name="Content Placeholder 2"/>
          <p:cNvSpPr>
            <a:spLocks noGrp="1"/>
          </p:cNvSpPr>
          <p:nvPr>
            <p:ph idx="1"/>
          </p:nvPr>
        </p:nvSpPr>
        <p:spPr>
          <a:xfrm>
            <a:off x="457200" y="1371600"/>
            <a:ext cx="5181600" cy="5334000"/>
          </a:xfrm>
        </p:spPr>
        <p:txBody>
          <a:bodyPr>
            <a:normAutofit fontScale="62500" lnSpcReduction="20000"/>
          </a:bodyPr>
          <a:lstStyle/>
          <a:p>
            <a:r>
              <a:rPr lang="en-US" b="1" dirty="0" smtClean="0"/>
              <a:t>There is variation in traits.</a:t>
            </a:r>
            <a:r>
              <a:rPr lang="en-US" dirty="0" smtClean="0"/>
              <a:t/>
            </a:r>
            <a:br>
              <a:rPr lang="en-US" dirty="0" smtClean="0"/>
            </a:br>
            <a:r>
              <a:rPr lang="en-US" dirty="0" smtClean="0"/>
              <a:t>For example, some beetles are green and some are brown.</a:t>
            </a:r>
          </a:p>
          <a:p>
            <a:r>
              <a:rPr lang="en-US" b="1" dirty="0" smtClean="0"/>
              <a:t>There is differential reproduction.</a:t>
            </a:r>
            <a:r>
              <a:rPr lang="en-US" dirty="0" smtClean="0"/>
              <a:t/>
            </a:r>
            <a:br>
              <a:rPr lang="en-US" dirty="0" smtClean="0"/>
            </a:br>
            <a:r>
              <a:rPr lang="en-US" dirty="0" smtClean="0"/>
              <a:t>Since the environment can't support unlimited population growth, not all individuals get to reproduce to their full potential. In this example, green beetles tend to get eaten by birds and survive to reproduce less often than brown beetles do.</a:t>
            </a:r>
          </a:p>
          <a:p>
            <a:r>
              <a:rPr lang="en-US" b="1" dirty="0" smtClean="0"/>
              <a:t>There is heredity.</a:t>
            </a:r>
            <a:r>
              <a:rPr lang="en-US" dirty="0" smtClean="0"/>
              <a:t/>
            </a:r>
            <a:br>
              <a:rPr lang="en-US" dirty="0" smtClean="0"/>
            </a:br>
            <a:r>
              <a:rPr lang="en-US" dirty="0" smtClean="0"/>
              <a:t>The surviving brown beetles have brown baby beetles because this trait has a genetic basis.</a:t>
            </a:r>
          </a:p>
          <a:p>
            <a:r>
              <a:rPr lang="en-US" b="1" dirty="0" smtClean="0"/>
              <a:t>End result:</a:t>
            </a:r>
            <a:r>
              <a:rPr lang="en-US" dirty="0" smtClean="0"/>
              <a:t/>
            </a:r>
            <a:br>
              <a:rPr lang="en-US" dirty="0" smtClean="0"/>
            </a:br>
            <a:r>
              <a:rPr lang="en-US" dirty="0" smtClean="0"/>
              <a:t>The more advantageous trait, brown coloration, which allows the beetle to have more offspring, becomes more common in the population. If this process continues, eventually, all individuals in the population will be brown.</a:t>
            </a:r>
            <a:endParaRPr lang="en-US" dirty="0"/>
          </a:p>
        </p:txBody>
      </p:sp>
      <p:pic>
        <p:nvPicPr>
          <p:cNvPr id="1026" name="Picture 2" descr="Color variation in these beetles"/>
          <p:cNvPicPr>
            <a:picLocks noChangeAspect="1" noChangeArrowheads="1"/>
          </p:cNvPicPr>
          <p:nvPr/>
        </p:nvPicPr>
        <p:blipFill>
          <a:blip r:embed="rId2" cstate="print"/>
          <a:srcRect/>
          <a:stretch>
            <a:fillRect/>
          </a:stretch>
        </p:blipFill>
        <p:spPr bwMode="auto">
          <a:xfrm>
            <a:off x="5410200" y="1066800"/>
            <a:ext cx="1133475" cy="1133476"/>
          </a:xfrm>
          <a:prstGeom prst="rect">
            <a:avLst/>
          </a:prstGeom>
          <a:noFill/>
        </p:spPr>
      </p:pic>
      <p:pic>
        <p:nvPicPr>
          <p:cNvPr id="1028" name="Picture 4" descr="Differential reproduction"/>
          <p:cNvPicPr>
            <a:picLocks noChangeAspect="1" noChangeArrowheads="1"/>
          </p:cNvPicPr>
          <p:nvPr/>
        </p:nvPicPr>
        <p:blipFill>
          <a:blip r:embed="rId3" cstate="print"/>
          <a:srcRect/>
          <a:stretch>
            <a:fillRect/>
          </a:stretch>
        </p:blipFill>
        <p:spPr bwMode="auto">
          <a:xfrm>
            <a:off x="5562600" y="2209800"/>
            <a:ext cx="1695450" cy="1143001"/>
          </a:xfrm>
          <a:prstGeom prst="rect">
            <a:avLst/>
          </a:prstGeom>
          <a:noFill/>
        </p:spPr>
      </p:pic>
      <p:pic>
        <p:nvPicPr>
          <p:cNvPr id="1030" name="Picture 6" descr="Heredity of the traits of the beetles who survive"/>
          <p:cNvPicPr>
            <a:picLocks noChangeAspect="1" noChangeArrowheads="1"/>
          </p:cNvPicPr>
          <p:nvPr/>
        </p:nvPicPr>
        <p:blipFill>
          <a:blip r:embed="rId4" cstate="print"/>
          <a:srcRect/>
          <a:stretch>
            <a:fillRect/>
          </a:stretch>
        </p:blipFill>
        <p:spPr bwMode="auto">
          <a:xfrm>
            <a:off x="5800725" y="3581400"/>
            <a:ext cx="1133475" cy="1133476"/>
          </a:xfrm>
          <a:prstGeom prst="rect">
            <a:avLst/>
          </a:prstGeom>
          <a:noFill/>
        </p:spPr>
      </p:pic>
      <p:pic>
        <p:nvPicPr>
          <p:cNvPr id="1032" name="Picture 8" descr="Eventually, the advantageous trait dominates"/>
          <p:cNvPicPr>
            <a:picLocks noChangeAspect="1" noChangeArrowheads="1"/>
          </p:cNvPicPr>
          <p:nvPr/>
        </p:nvPicPr>
        <p:blipFill>
          <a:blip r:embed="rId5" cstate="print"/>
          <a:srcRect/>
          <a:stretch>
            <a:fillRect/>
          </a:stretch>
        </p:blipFill>
        <p:spPr bwMode="auto">
          <a:xfrm>
            <a:off x="5486400" y="4953000"/>
            <a:ext cx="1133475" cy="1133476"/>
          </a:xfrm>
          <a:prstGeom prst="rect">
            <a:avLst/>
          </a:prstGeom>
          <a:noFill/>
        </p:spPr>
      </p:pic>
      <p:sp>
        <p:nvSpPr>
          <p:cNvPr id="8" name="Rectangle 7"/>
          <p:cNvSpPr/>
          <p:nvPr/>
        </p:nvSpPr>
        <p:spPr>
          <a:xfrm>
            <a:off x="0" y="6211669"/>
            <a:ext cx="4572000" cy="246221"/>
          </a:xfrm>
          <a:prstGeom prst="rect">
            <a:avLst/>
          </a:prstGeom>
        </p:spPr>
        <p:txBody>
          <a:bodyPr>
            <a:spAutoFit/>
          </a:bodyPr>
          <a:lstStyle/>
          <a:p>
            <a:r>
              <a:rPr lang="en-US" sz="1000" dirty="0" smtClean="0"/>
              <a:t>http://evolution.berkeley.edu/evolibrary/article/evo_25</a:t>
            </a:r>
            <a:endParaRPr lang="en-US" sz="1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blinds(horizontal)">
                                      <p:cBhvr>
                                        <p:cTn id="27" dur="500"/>
                                        <p:tgtEl>
                                          <p:spTgt spid="102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28"/>
                                        </p:tgtEl>
                                        <p:attrNameLst>
                                          <p:attrName>style.visibility</p:attrName>
                                        </p:attrNameLst>
                                      </p:cBhvr>
                                      <p:to>
                                        <p:strVal val="visible"/>
                                      </p:to>
                                    </p:set>
                                    <p:animEffect transition="in" filter="blinds(horizontal)">
                                      <p:cBhvr>
                                        <p:cTn id="32" dur="500"/>
                                        <p:tgtEl>
                                          <p:spTgt spid="102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Effect transition="in" filter="blinds(horizontal)">
                                      <p:cBhvr>
                                        <p:cTn id="37" dur="500"/>
                                        <p:tgtEl>
                                          <p:spTgt spid="103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32"/>
                                        </p:tgtEl>
                                        <p:attrNameLst>
                                          <p:attrName>style.visibility</p:attrName>
                                        </p:attrNameLst>
                                      </p:cBhvr>
                                      <p:to>
                                        <p:strVal val="visible"/>
                                      </p:to>
                                    </p:set>
                                    <p:animEffect transition="in" filter="blinds(horizontal)">
                                      <p:cBhvr>
                                        <p:cTn id="42" dur="5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Selection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Important </a:t>
            </a:r>
            <a:r>
              <a:rPr lang="en-US" dirty="0"/>
              <a:t>traits in natural selection- disease resistance, size, color pattern </a:t>
            </a:r>
            <a:r>
              <a:rPr lang="en-US" dirty="0" smtClean="0"/>
              <a:t>/ camouflage</a:t>
            </a:r>
            <a:r>
              <a:rPr lang="en-US" dirty="0"/>
              <a:t>, etc…</a:t>
            </a:r>
          </a:p>
          <a:p>
            <a:r>
              <a:rPr lang="en-US" dirty="0" smtClean="0"/>
              <a:t>Types </a:t>
            </a:r>
            <a:r>
              <a:rPr lang="en-US" dirty="0"/>
              <a:t>of natural selection:</a:t>
            </a:r>
          </a:p>
          <a:p>
            <a:pPr lvl="1"/>
            <a:r>
              <a:rPr lang="en-US" dirty="0" smtClean="0"/>
              <a:t>Stabilizing </a:t>
            </a:r>
            <a:r>
              <a:rPr lang="en-US" dirty="0"/>
              <a:t>selection- individuals with the average or norm for a </a:t>
            </a:r>
            <a:r>
              <a:rPr lang="en-US" dirty="0" smtClean="0"/>
              <a:t>trait have </a:t>
            </a:r>
            <a:r>
              <a:rPr lang="en-US" dirty="0"/>
              <a:t>an advantage over other forms of the trait. (gray moths </a:t>
            </a:r>
            <a:r>
              <a:rPr lang="en-US" dirty="0" smtClean="0"/>
              <a:t>are favored </a:t>
            </a:r>
            <a:r>
              <a:rPr lang="en-US" dirty="0"/>
              <a:t>over black and white moths)</a:t>
            </a:r>
          </a:p>
          <a:p>
            <a:pPr lvl="1"/>
            <a:r>
              <a:rPr lang="en-US" dirty="0" smtClean="0"/>
              <a:t>Directional </a:t>
            </a:r>
            <a:r>
              <a:rPr lang="en-US" dirty="0"/>
              <a:t>selection- individuals with one extreme or less </a:t>
            </a:r>
            <a:r>
              <a:rPr lang="en-US" dirty="0" smtClean="0"/>
              <a:t>common version </a:t>
            </a:r>
            <a:r>
              <a:rPr lang="en-US" dirty="0"/>
              <a:t>of a trait are favored over other forms of the trait. (black </a:t>
            </a:r>
            <a:r>
              <a:rPr lang="en-US" dirty="0" smtClean="0"/>
              <a:t>moths are </a:t>
            </a:r>
            <a:r>
              <a:rPr lang="en-US" dirty="0"/>
              <a:t>favored over gray or white moths)</a:t>
            </a:r>
          </a:p>
          <a:p>
            <a:pPr lvl="1"/>
            <a:r>
              <a:rPr lang="en-US" dirty="0" smtClean="0"/>
              <a:t>Disruptive </a:t>
            </a:r>
            <a:r>
              <a:rPr lang="en-US" dirty="0"/>
              <a:t>selection- multiple extremes or alternative forms of a </a:t>
            </a:r>
            <a:r>
              <a:rPr lang="en-US" dirty="0" smtClean="0"/>
              <a:t>trait are </a:t>
            </a:r>
            <a:r>
              <a:rPr lang="en-US" dirty="0"/>
              <a:t>formed over the norm. (black moths and white moths are </a:t>
            </a:r>
            <a:r>
              <a:rPr lang="en-US" dirty="0" smtClean="0"/>
              <a:t>favored over </a:t>
            </a:r>
            <a:r>
              <a:rPr lang="en-US" dirty="0"/>
              <a:t>gray moths)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Selective Breeding</a:t>
            </a:r>
            <a:endParaRPr lang="en-US" dirty="0"/>
          </a:p>
        </p:txBody>
      </p:sp>
      <p:sp>
        <p:nvSpPr>
          <p:cNvPr id="3" name="Content Placeholder 2"/>
          <p:cNvSpPr>
            <a:spLocks noGrp="1"/>
          </p:cNvSpPr>
          <p:nvPr>
            <p:ph idx="1"/>
          </p:nvPr>
        </p:nvSpPr>
        <p:spPr>
          <a:xfrm>
            <a:off x="457200" y="2249424"/>
            <a:ext cx="8001000" cy="2398776"/>
          </a:xfrm>
        </p:spPr>
        <p:txBody>
          <a:bodyPr>
            <a:normAutofit lnSpcReduction="10000"/>
          </a:bodyPr>
          <a:lstStyle/>
          <a:p>
            <a:r>
              <a:rPr lang="en-US" dirty="0" smtClean="0"/>
              <a:t>Method </a:t>
            </a:r>
            <a:r>
              <a:rPr lang="en-US" dirty="0"/>
              <a:t>of breeding plants and animals utilized in </a:t>
            </a:r>
            <a:r>
              <a:rPr lang="en-US" dirty="0" err="1"/>
              <a:t>agriscience</a:t>
            </a:r>
            <a:r>
              <a:rPr lang="en-US" dirty="0"/>
              <a:t> to </a:t>
            </a:r>
            <a:r>
              <a:rPr lang="en-US" dirty="0" smtClean="0"/>
              <a:t>produce offspring </a:t>
            </a:r>
            <a:r>
              <a:rPr lang="en-US" dirty="0"/>
              <a:t>that possess certain characteristics desirable to agriculturalists.</a:t>
            </a:r>
          </a:p>
          <a:p>
            <a:pPr lvl="1"/>
            <a:r>
              <a:rPr lang="en-US" dirty="0" smtClean="0"/>
              <a:t>Utilized </a:t>
            </a:r>
            <a:r>
              <a:rPr lang="en-US" dirty="0"/>
              <a:t>for generations- produced the first domestic animals in </a:t>
            </a:r>
            <a:r>
              <a:rPr lang="en-US" dirty="0" smtClean="0"/>
              <a:t>early civilizations</a:t>
            </a:r>
            <a:r>
              <a:rPr lang="en-US" dirty="0"/>
              <a:t>.</a:t>
            </a:r>
          </a:p>
        </p:txBody>
      </p:sp>
      <p:pic>
        <p:nvPicPr>
          <p:cNvPr id="33794" name="Picture 2" descr="http://ibmmyositis.com/supercow09.jpg"/>
          <p:cNvPicPr>
            <a:picLocks noChangeAspect="1" noChangeArrowheads="1"/>
          </p:cNvPicPr>
          <p:nvPr/>
        </p:nvPicPr>
        <p:blipFill>
          <a:blip r:embed="rId2" cstate="print"/>
          <a:srcRect/>
          <a:stretch>
            <a:fillRect/>
          </a:stretch>
        </p:blipFill>
        <p:spPr bwMode="auto">
          <a:xfrm>
            <a:off x="2209800" y="4620767"/>
            <a:ext cx="4572000" cy="2313433"/>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794"/>
                                        </p:tgtEl>
                                        <p:attrNameLst>
                                          <p:attrName>style.visibility</p:attrName>
                                        </p:attrNameLst>
                                      </p:cBhvr>
                                      <p:to>
                                        <p:strVal val="visible"/>
                                      </p:to>
                                    </p:set>
                                    <p:animEffect transition="in" filter="blinds(horizontal)">
                                      <p:cBhvr>
                                        <p:cTn id="1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Selective Breeding</a:t>
            </a:r>
            <a:endParaRPr lang="en-US" dirty="0"/>
          </a:p>
        </p:txBody>
      </p:sp>
      <p:sp>
        <p:nvSpPr>
          <p:cNvPr id="3" name="Content Placeholder 2"/>
          <p:cNvSpPr>
            <a:spLocks noGrp="1"/>
          </p:cNvSpPr>
          <p:nvPr>
            <p:ph idx="1"/>
          </p:nvPr>
        </p:nvSpPr>
        <p:spPr/>
        <p:txBody>
          <a:bodyPr>
            <a:normAutofit/>
          </a:bodyPr>
          <a:lstStyle/>
          <a:p>
            <a:r>
              <a:rPr lang="en-US" dirty="0" smtClean="0"/>
              <a:t>Used </a:t>
            </a:r>
            <a:r>
              <a:rPr lang="en-US" dirty="0"/>
              <a:t>to select for a variety of traits including:</a:t>
            </a:r>
          </a:p>
          <a:p>
            <a:pPr lvl="1"/>
            <a:r>
              <a:rPr lang="en-US" dirty="0" smtClean="0"/>
              <a:t>Muscling </a:t>
            </a:r>
            <a:r>
              <a:rPr lang="en-US" dirty="0"/>
              <a:t>/ Size</a:t>
            </a:r>
          </a:p>
          <a:p>
            <a:pPr lvl="1"/>
            <a:r>
              <a:rPr lang="en-US" dirty="0" smtClean="0"/>
              <a:t>Fat </a:t>
            </a:r>
            <a:r>
              <a:rPr lang="en-US" dirty="0"/>
              <a:t>Content</a:t>
            </a:r>
          </a:p>
          <a:p>
            <a:pPr lvl="1"/>
            <a:r>
              <a:rPr lang="en-US" dirty="0" smtClean="0"/>
              <a:t>Breeding </a:t>
            </a:r>
            <a:r>
              <a:rPr lang="en-US" dirty="0"/>
              <a:t>capability</a:t>
            </a:r>
          </a:p>
          <a:p>
            <a:pPr lvl="1"/>
            <a:r>
              <a:rPr lang="en-US" dirty="0" smtClean="0"/>
              <a:t>Color</a:t>
            </a:r>
            <a:endParaRPr lang="en-US" dirty="0"/>
          </a:p>
          <a:p>
            <a:pPr lvl="1"/>
            <a:r>
              <a:rPr lang="en-US" dirty="0" smtClean="0"/>
              <a:t>Speed </a:t>
            </a:r>
            <a:r>
              <a:rPr lang="en-US" dirty="0"/>
              <a:t>/ Agility</a:t>
            </a:r>
          </a:p>
          <a:p>
            <a:pPr lvl="1"/>
            <a:r>
              <a:rPr lang="en-US" dirty="0" smtClean="0"/>
              <a:t>Temperament</a:t>
            </a:r>
            <a:endParaRPr lang="en-US" dirty="0"/>
          </a:p>
          <a:p>
            <a:pPr lvl="1"/>
            <a:r>
              <a:rPr lang="en-US" dirty="0" smtClean="0"/>
              <a:t> </a:t>
            </a:r>
            <a:r>
              <a:rPr lang="en-US" dirty="0"/>
              <a:t>Milk Production</a:t>
            </a:r>
          </a:p>
        </p:txBody>
      </p:sp>
      <p:pic>
        <p:nvPicPr>
          <p:cNvPr id="32770" name="Picture 2" descr="http://s4.hubimg.com/u/4875923_f520.jpg"/>
          <p:cNvPicPr>
            <a:picLocks noChangeAspect="1" noChangeArrowheads="1"/>
          </p:cNvPicPr>
          <p:nvPr/>
        </p:nvPicPr>
        <p:blipFill>
          <a:blip r:embed="rId2" cstate="print"/>
          <a:srcRect/>
          <a:stretch>
            <a:fillRect/>
          </a:stretch>
        </p:blipFill>
        <p:spPr bwMode="auto">
          <a:xfrm>
            <a:off x="4191000" y="2743200"/>
            <a:ext cx="4953000" cy="371475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2770"/>
                                        </p:tgtEl>
                                        <p:attrNameLst>
                                          <p:attrName>style.visibility</p:attrName>
                                        </p:attrNameLst>
                                      </p:cBhvr>
                                      <p:to>
                                        <p:strVal val="visible"/>
                                      </p:to>
                                    </p:set>
                                    <p:animEffect transition="in" filter="blinds(horizontal)">
                                      <p:cBhvr>
                                        <p:cTn id="47"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Selective Breeding</a:t>
            </a:r>
            <a:endParaRPr lang="en-US" dirty="0"/>
          </a:p>
        </p:txBody>
      </p:sp>
      <p:sp>
        <p:nvSpPr>
          <p:cNvPr id="3" name="Content Placeholder 2"/>
          <p:cNvSpPr>
            <a:spLocks noGrp="1"/>
          </p:cNvSpPr>
          <p:nvPr>
            <p:ph idx="1"/>
          </p:nvPr>
        </p:nvSpPr>
        <p:spPr/>
        <p:txBody>
          <a:bodyPr>
            <a:normAutofit/>
          </a:bodyPr>
          <a:lstStyle/>
          <a:p>
            <a:r>
              <a:rPr lang="en-US" dirty="0" smtClean="0"/>
              <a:t>Methods for selective breeding</a:t>
            </a:r>
          </a:p>
          <a:p>
            <a:pPr lvl="1"/>
            <a:r>
              <a:rPr lang="en-US" dirty="0" smtClean="0"/>
              <a:t>Artificial insemination</a:t>
            </a:r>
          </a:p>
          <a:p>
            <a:pPr lvl="1"/>
            <a:r>
              <a:rPr lang="en-US" dirty="0" smtClean="0"/>
              <a:t>Pen/field breeding</a:t>
            </a:r>
          </a:p>
          <a:p>
            <a:pPr lvl="1"/>
            <a:r>
              <a:rPr lang="en-US" dirty="0" smtClean="0"/>
              <a:t>Isolation breeding-inbreeding</a:t>
            </a:r>
          </a:p>
          <a:p>
            <a:pPr lvl="1"/>
            <a:r>
              <a:rPr lang="en-US" dirty="0" smtClean="0"/>
              <a:t>Mechanical pollination of plants</a:t>
            </a:r>
          </a:p>
          <a:p>
            <a:pPr lvl="1"/>
            <a:r>
              <a:rPr lang="en-US" dirty="0" smtClean="0"/>
              <a:t>Hybridization of plants and animals</a:t>
            </a:r>
          </a:p>
          <a:p>
            <a:pPr lvl="1">
              <a:buNone/>
            </a:pPr>
            <a:endParaRPr lang="en-US" dirty="0" smtClean="0"/>
          </a:p>
        </p:txBody>
      </p:sp>
      <p:pic>
        <p:nvPicPr>
          <p:cNvPr id="31746" name="Picture 2" descr="http://www.partners-in-reproduction.com/images/3425.jpg"/>
          <p:cNvPicPr>
            <a:picLocks noChangeAspect="1" noChangeArrowheads="1"/>
          </p:cNvPicPr>
          <p:nvPr/>
        </p:nvPicPr>
        <p:blipFill>
          <a:blip r:embed="rId2" cstate="print"/>
          <a:srcRect/>
          <a:stretch>
            <a:fillRect/>
          </a:stretch>
        </p:blipFill>
        <p:spPr bwMode="auto">
          <a:xfrm>
            <a:off x="6019800" y="1371600"/>
            <a:ext cx="2351004" cy="23622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1746"/>
                                        </p:tgtEl>
                                        <p:attrNameLst>
                                          <p:attrName>style.visibility</p:attrName>
                                        </p:attrNameLst>
                                      </p:cBhvr>
                                      <p:to>
                                        <p:strVal val="visible"/>
                                      </p:to>
                                    </p:set>
                                    <p:animEffect transition="in" filter="blinds(horizontal)">
                                      <p:cBhvr>
                                        <p:cTn id="37"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Selective Breeding</a:t>
            </a:r>
            <a:endParaRPr lang="en-US" dirty="0"/>
          </a:p>
        </p:txBody>
      </p:sp>
      <p:sp>
        <p:nvSpPr>
          <p:cNvPr id="3" name="Content Placeholder 2"/>
          <p:cNvSpPr>
            <a:spLocks noGrp="1"/>
          </p:cNvSpPr>
          <p:nvPr>
            <p:ph idx="1"/>
          </p:nvPr>
        </p:nvSpPr>
        <p:spPr/>
        <p:txBody>
          <a:bodyPr>
            <a:normAutofit/>
          </a:bodyPr>
          <a:lstStyle/>
          <a:p>
            <a:r>
              <a:rPr lang="en-US" dirty="0" smtClean="0"/>
              <a:t>Selective breeding is accomplished much quicker in plants than animals due to growth rates and ease of propagation/production </a:t>
            </a:r>
          </a:p>
          <a:p>
            <a:pPr lvl="1">
              <a:buNone/>
            </a:pP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DNA and Genetics in Biotechnology</a:t>
            </a:r>
            <a:endParaRPr lang="en-US" dirty="0"/>
          </a:p>
        </p:txBody>
      </p:sp>
      <p:sp>
        <p:nvSpPr>
          <p:cNvPr id="3" name="Subtitle 2"/>
          <p:cNvSpPr>
            <a:spLocks noGrp="1"/>
          </p:cNvSpPr>
          <p:nvPr>
            <p:ph type="subTitle" idx="1"/>
          </p:nvPr>
        </p:nvSpPr>
        <p:spPr/>
        <p:txBody>
          <a:bodyPr>
            <a:normAutofit/>
          </a:bodyPr>
          <a:lstStyle/>
          <a:p>
            <a:r>
              <a:rPr lang="en-US" dirty="0" smtClean="0"/>
              <a:t>Objective 14.02:  Evaluate animal and plant specimens for breeding potential based on phenotypic and genotypic value.</a:t>
            </a:r>
            <a:endParaRPr lang="en-US"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228</TotalTime>
  <Words>1701</Words>
  <Application>Microsoft Office PowerPoint</Application>
  <PresentationFormat>On-screen Show (4:3)</PresentationFormat>
  <Paragraphs>129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Urban</vt:lpstr>
      <vt:lpstr>DNA and Genetics in Biotechnology</vt:lpstr>
      <vt:lpstr>Natural Selection</vt:lpstr>
      <vt:lpstr>Example of Natural Selection</vt:lpstr>
      <vt:lpstr>Natural Selection</vt:lpstr>
      <vt:lpstr>Selective Breeding</vt:lpstr>
      <vt:lpstr>Selective Breeding</vt:lpstr>
      <vt:lpstr>Selective Breeding</vt:lpstr>
      <vt:lpstr>Selective Breeding</vt:lpstr>
      <vt:lpstr>DNA and Genetics in Biotechnology</vt:lpstr>
      <vt:lpstr>Guidelines for selecting Plant and Animal Specimens for Breeding</vt:lpstr>
      <vt:lpstr>Guidelines for selecting Plant and Animal Specimens fro Breeding</vt:lpstr>
      <vt:lpstr>Guidelines for selecting Plant and Animal Specimens fro Breeding</vt:lpstr>
      <vt:lpstr>Methods for Producing Selective Breeding Programs</vt:lpstr>
      <vt:lpstr>Slide 14</vt:lpstr>
      <vt:lpstr>DNA and Genetics in Biotechnology</vt:lpstr>
      <vt:lpstr>Methods of DNA Analysis</vt:lpstr>
      <vt:lpstr>Methods of DNA Analysis</vt:lpstr>
      <vt:lpstr>Methods of DNA Analysis</vt:lpstr>
      <vt:lpstr>Methods of DNA Analysis</vt:lpstr>
      <vt:lpstr>PCR</vt:lpstr>
      <vt:lpstr>Amniocentesis</vt:lpstr>
      <vt:lpstr>DNA and Genetics in Biotechnology</vt:lpstr>
      <vt:lpstr>General DNA Extraction</vt:lpstr>
      <vt:lpstr>General DNA Extraction</vt:lpstr>
      <vt:lpstr>General DNA Extraction</vt:lpstr>
      <vt:lpstr>DNA Extraction Process</vt:lpstr>
      <vt:lpstr>DNA and Genetics in Biotechnology</vt:lpstr>
      <vt:lpstr>Restriction Digests and Enzyme Properties</vt:lpstr>
      <vt:lpstr>Gel Electrophoresis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and Genetics in Biotechnology</dc:title>
  <dc:creator>Kristy</dc:creator>
  <cp:lastModifiedBy>Kristy</cp:lastModifiedBy>
  <cp:revision>24</cp:revision>
  <dcterms:created xsi:type="dcterms:W3CDTF">2012-12-13T16:16:10Z</dcterms:created>
  <dcterms:modified xsi:type="dcterms:W3CDTF">2012-12-17T18:09:25Z</dcterms:modified>
</cp:coreProperties>
</file>