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355" r:id="rId2"/>
    <p:sldId id="356" r:id="rId3"/>
    <p:sldId id="357" r:id="rId4"/>
    <p:sldId id="257" r:id="rId5"/>
    <p:sldId id="351" r:id="rId6"/>
    <p:sldId id="296" r:id="rId7"/>
    <p:sldId id="350" r:id="rId8"/>
    <p:sldId id="352" r:id="rId9"/>
    <p:sldId id="353" r:id="rId10"/>
    <p:sldId id="354" r:id="rId11"/>
  </p:sldIdLst>
  <p:sldSz cx="9144000" cy="6858000" type="screen4x3"/>
  <p:notesSz cx="69977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i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i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i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i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924">
          <p15:clr>
            <a:srgbClr val="A4A3A4"/>
          </p15:clr>
        </p15:guide>
        <p15:guide id="2" pos="22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990033"/>
    <a:srgbClr val="660033"/>
    <a:srgbClr val="DDDDDD"/>
    <a:srgbClr val="CC0066"/>
    <a:srgbClr val="663300"/>
    <a:srgbClr val="999933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97" autoAdjust="0"/>
    <p:restoredTop sz="94737" autoAdjust="0"/>
  </p:normalViewPr>
  <p:slideViewPr>
    <p:cSldViewPr>
      <p:cViewPr varScale="1">
        <p:scale>
          <a:sx n="62" d="100"/>
          <a:sy n="62" d="100"/>
        </p:scale>
        <p:origin x="-12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1872" y="-90"/>
      </p:cViewPr>
      <p:guideLst>
        <p:guide orient="horz" pos="2924"/>
        <p:guide pos="22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69977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6" tIns="45789" rIns="91576" bIns="45789" numCol="1" anchor="t" anchorCtr="0" compatLnSpc="1">
            <a:prstTxWarp prst="textNoShape">
              <a:avLst/>
            </a:prstTxWarp>
          </a:bodyPr>
          <a:lstStyle>
            <a:lvl1pPr algn="ctr" defTabSz="916107">
              <a:defRPr sz="1400" i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dirty="0"/>
              <a:t>Digestive Physiology of Farm Animals</a:t>
            </a:r>
          </a:p>
        </p:txBody>
      </p:sp>
      <p:sp>
        <p:nvSpPr>
          <p:cNvPr id="737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6975"/>
            <a:ext cx="30337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6" tIns="45789" rIns="91576" bIns="45789" numCol="1" anchor="b" anchorCtr="0" compatLnSpc="1">
            <a:prstTxWarp prst="textNoShape">
              <a:avLst/>
            </a:prstTxWarp>
          </a:bodyPr>
          <a:lstStyle>
            <a:lvl1pPr defTabSz="916107">
              <a:defRPr sz="1200" i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dirty="0"/>
              <a:t>Introduction to Animal and Food Sciences</a:t>
            </a:r>
          </a:p>
          <a:p>
            <a:pPr>
              <a:defRPr/>
            </a:pPr>
            <a:r>
              <a:rPr lang="en-US" dirty="0"/>
              <a:t>Agent In-Service</a:t>
            </a:r>
          </a:p>
        </p:txBody>
      </p:sp>
      <p:sp>
        <p:nvSpPr>
          <p:cNvPr id="737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2400" y="8816975"/>
            <a:ext cx="30337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6" tIns="45789" rIns="91576" bIns="45789" numCol="1" anchor="b" anchorCtr="0" compatLnSpc="1">
            <a:prstTxWarp prst="textNoShape">
              <a:avLst/>
            </a:prstTxWarp>
          </a:bodyPr>
          <a:lstStyle>
            <a:lvl1pPr algn="r" defTabSz="916107">
              <a:defRPr sz="1200" i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dirty="0"/>
              <a:t>Page </a:t>
            </a:r>
            <a:fld id="{1D24E863-966E-4BF3-A5C8-681B376BAFB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49070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37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6" tIns="45789" rIns="91576" bIns="45789" numCol="1" anchor="t" anchorCtr="0" compatLnSpc="1">
            <a:prstTxWarp prst="textNoShape">
              <a:avLst/>
            </a:prstTxWarp>
          </a:bodyPr>
          <a:lstStyle>
            <a:lvl1pPr defTabSz="916107">
              <a:defRPr sz="1200" i="0"/>
            </a:lvl1pPr>
          </a:lstStyle>
          <a:p>
            <a:pPr>
              <a:defRPr/>
            </a:pPr>
            <a:r>
              <a:rPr lang="en-US" dirty="0"/>
              <a:t>Digestive Physiology of Farm Animals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2400" y="0"/>
            <a:ext cx="30337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6" tIns="45789" rIns="91576" bIns="45789" numCol="1" anchor="t" anchorCtr="0" compatLnSpc="1">
            <a:prstTxWarp prst="textNoShape">
              <a:avLst/>
            </a:prstTxWarp>
          </a:bodyPr>
          <a:lstStyle>
            <a:lvl1pPr algn="r" defTabSz="916107">
              <a:defRPr sz="1200" i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40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7925" y="695325"/>
            <a:ext cx="4641850" cy="34813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088" y="4410075"/>
            <a:ext cx="5597525" cy="417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6" tIns="45789" rIns="91576" bIns="457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16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6975"/>
            <a:ext cx="30337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6" tIns="45789" rIns="91576" bIns="45789" numCol="1" anchor="b" anchorCtr="0" compatLnSpc="1">
            <a:prstTxWarp prst="textNoShape">
              <a:avLst/>
            </a:prstTxWarp>
          </a:bodyPr>
          <a:lstStyle>
            <a:lvl1pPr defTabSz="916107">
              <a:defRPr sz="1200" i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16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2400" y="8816975"/>
            <a:ext cx="30337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6" tIns="45789" rIns="91576" bIns="45789" numCol="1" anchor="b" anchorCtr="0" compatLnSpc="1">
            <a:prstTxWarp prst="textNoShape">
              <a:avLst/>
            </a:prstTxWarp>
          </a:bodyPr>
          <a:lstStyle>
            <a:lvl1pPr algn="r" defTabSz="916107">
              <a:defRPr sz="1200" i="0"/>
            </a:lvl1pPr>
          </a:lstStyle>
          <a:p>
            <a:pPr>
              <a:defRPr/>
            </a:pPr>
            <a:fld id="{CFCFE5A4-B139-46F6-9EC8-7CA748D308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021164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pPr defTabSz="915988"/>
            <a:r>
              <a:rPr lang="en-US" dirty="0" smtClean="0"/>
              <a:t>Digestive Physiology of Farm Animals</a:t>
            </a:r>
          </a:p>
        </p:txBody>
      </p:sp>
      <p:sp>
        <p:nvSpPr>
          <p:cNvPr id="4505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5988"/>
            <a:fld id="{2E06B4C8-BB2B-49FB-8145-06FDE1702A26}" type="slidenum">
              <a:rPr lang="en-US" smtClean="0"/>
              <a:pPr defTabSz="915988"/>
              <a:t>4</a:t>
            </a:fld>
            <a:endParaRPr lang="en-US" dirty="0" smtClean="0"/>
          </a:p>
        </p:txBody>
      </p:sp>
      <p:sp>
        <p:nvSpPr>
          <p:cNvPr id="450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72880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152400" y="6248400"/>
            <a:ext cx="2971800" cy="609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accent6"/>
                </a:solidFill>
              </a:rPr>
              <a:t>WF-R ANIMAL SCIENCE 1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A91F1E-F5C6-4EC8-A4DC-B3349991B9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D86088-36B6-4E41-88EB-AC094BC831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C8E61C-6B43-420D-93AF-DA4A012E30C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0C950F-3128-40A7-8CAD-96E246B6FB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 dirty="0" smtClean="0"/>
              <a:t>Click icon to add table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E29BFA-ECDC-4FEE-8CDE-EFA8B8EB30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152400" y="6248400"/>
            <a:ext cx="2971800" cy="609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accent6"/>
                </a:solidFill>
              </a:rPr>
              <a:t>WF-R ANIMAL SCIENCE 1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1F2DA-6837-46F1-8FFE-59B41D69B51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48C0E4-AE49-40EE-B4AE-5A21E81668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F1E735-8204-4D95-9643-1B3130FFEF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F76148-C08B-4B5C-A830-CDF61C58D70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A9D64C-406D-493B-B6CB-BBCE7074578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B8B156-0880-4D70-B5B4-17DD4A6F4FE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C20114-2C6A-4287-9FD3-D3D1A59E6E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A4963C-77DE-4378-BEF5-E60B9982FA3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81800" y="152400"/>
            <a:ext cx="2209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2400" y="6019800"/>
            <a:ext cx="8839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858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/>
            </a:lvl1pPr>
          </a:lstStyle>
          <a:p>
            <a:pPr>
              <a:defRPr/>
            </a:pPr>
            <a:fld id="{DEAF1A8D-C60E-4991-B15D-B22559D28B8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6" name="Line 12"/>
          <p:cNvSpPr>
            <a:spLocks noChangeShapeType="1"/>
          </p:cNvSpPr>
          <p:nvPr/>
        </p:nvSpPr>
        <p:spPr bwMode="auto">
          <a:xfrm>
            <a:off x="228600" y="6172200"/>
            <a:ext cx="8686800" cy="0"/>
          </a:xfrm>
          <a:prstGeom prst="line">
            <a:avLst/>
          </a:prstGeom>
          <a:noFill/>
          <a:ln w="9525">
            <a:solidFill>
              <a:srgbClr val="07377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2" name="Picture 18" descr="AnSciSig2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6251575"/>
            <a:ext cx="2568575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19" descr="Animal Footer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26163" y="6235700"/>
            <a:ext cx="2713037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 bwMode="auto">
          <a:xfrm>
            <a:off x="152400" y="6248400"/>
            <a:ext cx="2971800" cy="609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accent6"/>
                </a:solidFill>
              </a:rPr>
              <a:t>WF-R ANIMAL SCIENCE 1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hyperlink" Target="http://www.lakeviewfarms.net/2009calves/198%20Steer_0139_.jp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Mind Warmer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When composing oral reasons what are the different pairs that you compare?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66"/>
                </a:solidFill>
              </a:rPr>
              <a:t>Terminology for Poultry</a:t>
            </a:r>
            <a:endParaRPr lang="en-US" dirty="0">
              <a:solidFill>
                <a:srgbClr val="000066"/>
              </a:solidFill>
            </a:endParaRPr>
          </a:p>
        </p:txBody>
      </p:sp>
      <p:pic>
        <p:nvPicPr>
          <p:cNvPr id="2050" name="Picture 2" descr="http://scrapetv.com/News/News%20Pages/usa/images-3/roos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066800"/>
            <a:ext cx="2057400" cy="2225553"/>
          </a:xfrm>
          <a:prstGeom prst="rect">
            <a:avLst/>
          </a:prstGeom>
          <a:noFill/>
        </p:spPr>
      </p:pic>
      <p:sp>
        <p:nvSpPr>
          <p:cNvPr id="5" name="Text Box 255"/>
          <p:cNvSpPr txBox="1">
            <a:spLocks noChangeArrowheads="1"/>
          </p:cNvSpPr>
          <p:nvPr/>
        </p:nvSpPr>
        <p:spPr bwMode="auto">
          <a:xfrm>
            <a:off x="152400" y="3429000"/>
            <a:ext cx="3733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i="0" dirty="0" smtClean="0">
                <a:solidFill>
                  <a:srgbClr val="CC3300"/>
                </a:solidFill>
              </a:rPr>
              <a:t>Rooster – </a:t>
            </a:r>
            <a:endParaRPr lang="en-US" sz="2000" b="1" i="0" dirty="0">
              <a:solidFill>
                <a:srgbClr val="CC33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47800" y="3429000"/>
            <a:ext cx="2438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0" dirty="0" smtClean="0">
                <a:solidFill>
                  <a:srgbClr val="CC3300"/>
                </a:solidFill>
              </a:rPr>
              <a:t>Male chicken that has not been castrated </a:t>
            </a:r>
            <a:endParaRPr lang="en-US" dirty="0"/>
          </a:p>
        </p:txBody>
      </p:sp>
      <p:pic>
        <p:nvPicPr>
          <p:cNvPr id="2052" name="Picture 4" descr="http://www.northernguideservices.com/images/struttingtom-s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1066800"/>
            <a:ext cx="2857500" cy="2228850"/>
          </a:xfrm>
          <a:prstGeom prst="rect">
            <a:avLst/>
          </a:prstGeom>
          <a:noFill/>
        </p:spPr>
      </p:pic>
      <p:sp>
        <p:nvSpPr>
          <p:cNvPr id="8" name="Text Box 255"/>
          <p:cNvSpPr txBox="1">
            <a:spLocks noChangeArrowheads="1"/>
          </p:cNvSpPr>
          <p:nvPr/>
        </p:nvSpPr>
        <p:spPr bwMode="auto">
          <a:xfrm>
            <a:off x="4267200" y="3429000"/>
            <a:ext cx="3733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i="0" dirty="0" smtClean="0">
                <a:solidFill>
                  <a:srgbClr val="CC3300"/>
                </a:solidFill>
              </a:rPr>
              <a:t>Tom – </a:t>
            </a:r>
            <a:endParaRPr lang="en-US" sz="2000" b="1" i="0" dirty="0">
              <a:solidFill>
                <a:srgbClr val="CC33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05400" y="3429000"/>
            <a:ext cx="3200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0" dirty="0" smtClean="0">
                <a:solidFill>
                  <a:srgbClr val="CC3300"/>
                </a:solidFill>
              </a:rPr>
              <a:t>Male turkey that has not been castrated</a:t>
            </a:r>
            <a:endParaRPr lang="en-US" dirty="0"/>
          </a:p>
        </p:txBody>
      </p:sp>
      <p:pic>
        <p:nvPicPr>
          <p:cNvPr id="2054" name="Picture 6" descr="http://thehostess.files.wordpress.com/2009/01/capon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9400" y="4038600"/>
            <a:ext cx="1752600" cy="2109611"/>
          </a:xfrm>
          <a:prstGeom prst="rect">
            <a:avLst/>
          </a:prstGeom>
          <a:noFill/>
        </p:spPr>
      </p:pic>
      <p:sp>
        <p:nvSpPr>
          <p:cNvPr id="13" name="Text Box 255"/>
          <p:cNvSpPr txBox="1">
            <a:spLocks noChangeArrowheads="1"/>
          </p:cNvSpPr>
          <p:nvPr/>
        </p:nvSpPr>
        <p:spPr bwMode="auto">
          <a:xfrm>
            <a:off x="4419600" y="5029200"/>
            <a:ext cx="3733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i="0" dirty="0" smtClean="0">
                <a:solidFill>
                  <a:srgbClr val="CC3300"/>
                </a:solidFill>
              </a:rPr>
              <a:t>Capon – </a:t>
            </a:r>
            <a:endParaRPr lang="en-US" sz="2000" b="1" i="0" dirty="0">
              <a:solidFill>
                <a:srgbClr val="CC33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541732" y="5029200"/>
            <a:ext cx="36022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sz="2000" b="1" i="0" dirty="0" smtClean="0">
                <a:solidFill>
                  <a:srgbClr val="CC3300"/>
                </a:solidFill>
              </a:rPr>
              <a:t>Male castrated when young </a:t>
            </a:r>
            <a:endParaRPr lang="en-US" sz="2000" b="1" i="0" dirty="0">
              <a:solidFill>
                <a:srgbClr val="CC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10" grpId="0"/>
      <p:bldP spid="13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Board Warmer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Write and answer questions: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What do you think of when you here the word Agriculture?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What about Animal Science?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How have you interacted with Agriculture and Animal Science today?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020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dirty="0" smtClean="0"/>
              <a:t>Board Warmer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229600" cy="5135563"/>
          </a:xfrm>
        </p:spPr>
        <p:txBody>
          <a:bodyPr/>
          <a:lstStyle/>
          <a:p>
            <a:r>
              <a:rPr lang="en-US" u="sng" dirty="0" smtClean="0"/>
              <a:t>Write Questions then answer: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is a barrow?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What breed of swine is mostly black with a white belt around the front legs?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What is a pullet?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Which breed is common for layers and which is for broilers?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85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ctrTitle"/>
          </p:nvPr>
        </p:nvSpPr>
        <p:spPr bwMode="auto">
          <a:xfrm>
            <a:off x="419100" y="533400"/>
            <a:ext cx="8305800" cy="14700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7200" dirty="0" smtClean="0">
                <a:solidFill>
                  <a:srgbClr val="003366"/>
                </a:solidFill>
              </a:rPr>
              <a:t>Animal Science 1</a:t>
            </a:r>
          </a:p>
        </p:txBody>
      </p:sp>
      <p:sp>
        <p:nvSpPr>
          <p:cNvPr id="4099" name="Rectangle 5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0" y="5029200"/>
            <a:ext cx="9144000" cy="838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</a:pPr>
            <a:endParaRPr lang="en-US" sz="2400" dirty="0" smtClean="0">
              <a:solidFill>
                <a:srgbClr val="000066"/>
              </a:solidFill>
            </a:endParaRPr>
          </a:p>
        </p:txBody>
      </p:sp>
      <p:pic>
        <p:nvPicPr>
          <p:cNvPr id="4" name="Picture 4" descr="AN02487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799" y="2895600"/>
            <a:ext cx="2400509" cy="2055971"/>
          </a:xfrm>
          <a:prstGeom prst="rect">
            <a:avLst/>
          </a:prstGeom>
          <a:noFill/>
        </p:spPr>
      </p:pic>
      <p:pic>
        <p:nvPicPr>
          <p:cNvPr id="1027" name="Picture 3" descr="C:\Documents and Settings\Administrator\Local Settings\Temporary Internet Files\Content.IE5\0D2RGT2B\MC90011165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5208" y="3581400"/>
            <a:ext cx="1936698" cy="1225753"/>
          </a:xfrm>
          <a:prstGeom prst="rect">
            <a:avLst/>
          </a:prstGeom>
          <a:noFill/>
        </p:spPr>
      </p:pic>
      <p:pic>
        <p:nvPicPr>
          <p:cNvPr id="1028" name="Picture 4" descr="C:\Documents and Settings\Administrator\Local Settings\Temporary Internet Files\Content.IE5\8LURK52J\MC900326462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0400" y="1905000"/>
            <a:ext cx="2066544" cy="17005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66"/>
                </a:solidFill>
              </a:rPr>
              <a:t>Introduction</a:t>
            </a:r>
            <a:endParaRPr lang="en-US" dirty="0">
              <a:solidFill>
                <a:srgbClr val="0000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u="sng" dirty="0" smtClean="0">
                <a:solidFill>
                  <a:srgbClr val="000066"/>
                </a:solidFill>
              </a:rPr>
              <a:t>Competency</a:t>
            </a:r>
            <a:r>
              <a:rPr lang="en-US" sz="2800" dirty="0" smtClean="0">
                <a:solidFill>
                  <a:srgbClr val="000066"/>
                </a:solidFill>
              </a:rPr>
              <a:t>: </a:t>
            </a:r>
            <a:r>
              <a:rPr lang="en-US" sz="2000" dirty="0" smtClean="0">
                <a:solidFill>
                  <a:srgbClr val="000066"/>
                </a:solidFill>
              </a:rPr>
              <a:t>001.00 Investigate agricultural animals in order to build a foundational knowledge for advanced animal science studies</a:t>
            </a:r>
          </a:p>
          <a:p>
            <a:endParaRPr lang="en-US" sz="2800" dirty="0" smtClean="0">
              <a:solidFill>
                <a:srgbClr val="000066"/>
              </a:solidFill>
            </a:endParaRPr>
          </a:p>
          <a:p>
            <a:r>
              <a:rPr lang="en-US" sz="2800" u="sng" dirty="0" smtClean="0">
                <a:solidFill>
                  <a:srgbClr val="000066"/>
                </a:solidFill>
              </a:rPr>
              <a:t>Objective</a:t>
            </a:r>
            <a:r>
              <a:rPr lang="en-US" sz="2800" dirty="0" smtClean="0">
                <a:solidFill>
                  <a:srgbClr val="000066"/>
                </a:solidFill>
              </a:rPr>
              <a:t>: </a:t>
            </a:r>
            <a:r>
              <a:rPr lang="en-US" sz="2000" dirty="0" smtClean="0">
                <a:solidFill>
                  <a:srgbClr val="000066"/>
                </a:solidFill>
              </a:rPr>
              <a:t>001.01 Define terms used to distinguish animals by sex, age and physical traits in the beef, swine and poultry industry.</a:t>
            </a:r>
            <a:endParaRPr lang="en-US" sz="2000" dirty="0">
              <a:solidFill>
                <a:srgbClr val="00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200"/>
            <a:ext cx="8229600" cy="8683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>
                <a:solidFill>
                  <a:srgbClr val="003366"/>
                </a:solidFill>
              </a:rPr>
              <a:t>Terminology for Cattle</a:t>
            </a:r>
          </a:p>
        </p:txBody>
      </p:sp>
      <p:sp>
        <p:nvSpPr>
          <p:cNvPr id="82174" name="Text Box 254"/>
          <p:cNvSpPr txBox="1">
            <a:spLocks noChangeArrowheads="1"/>
          </p:cNvSpPr>
          <p:nvPr/>
        </p:nvSpPr>
        <p:spPr bwMode="auto">
          <a:xfrm>
            <a:off x="5181600" y="3276600"/>
            <a:ext cx="1143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i="0" dirty="0" smtClean="0">
                <a:solidFill>
                  <a:srgbClr val="CC3300"/>
                </a:solidFill>
              </a:rPr>
              <a:t>Steer – </a:t>
            </a:r>
            <a:endParaRPr lang="en-US" sz="2000" b="1" i="0" dirty="0">
              <a:solidFill>
                <a:srgbClr val="CC3300"/>
              </a:solidFill>
            </a:endParaRPr>
          </a:p>
        </p:txBody>
      </p:sp>
      <p:pic>
        <p:nvPicPr>
          <p:cNvPr id="6344" name="Picture 200" descr="http://www.jbarangus.com/index%20photos/322%20angus%20bu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990600"/>
            <a:ext cx="3360856" cy="2362200"/>
          </a:xfrm>
          <a:prstGeom prst="rect">
            <a:avLst/>
          </a:prstGeom>
          <a:noFill/>
        </p:spPr>
      </p:pic>
      <p:pic>
        <p:nvPicPr>
          <p:cNvPr id="6346" name="Picture 202" descr="http://www.streamcattle.com/images/2007/oct2/Lot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914400"/>
            <a:ext cx="3061607" cy="2286000"/>
          </a:xfrm>
          <a:prstGeom prst="rect">
            <a:avLst/>
          </a:prstGeom>
          <a:noFill/>
        </p:spPr>
      </p:pic>
      <p:sp>
        <p:nvSpPr>
          <p:cNvPr id="203" name="Text Box 252"/>
          <p:cNvSpPr txBox="1">
            <a:spLocks noChangeArrowheads="1"/>
          </p:cNvSpPr>
          <p:nvPr/>
        </p:nvSpPr>
        <p:spPr bwMode="auto">
          <a:xfrm>
            <a:off x="5486400" y="5029200"/>
            <a:ext cx="990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i="0" dirty="0" smtClean="0">
                <a:solidFill>
                  <a:srgbClr val="CC3300"/>
                </a:solidFill>
              </a:rPr>
              <a:t>Stag – </a:t>
            </a:r>
            <a:endParaRPr lang="en-US" sz="2000" b="1" i="0" dirty="0">
              <a:solidFill>
                <a:srgbClr val="CC3300"/>
              </a:solidFill>
            </a:endParaRPr>
          </a:p>
        </p:txBody>
      </p:sp>
      <p:sp>
        <p:nvSpPr>
          <p:cNvPr id="82172" name="Text Box 252"/>
          <p:cNvSpPr txBox="1">
            <a:spLocks noChangeArrowheads="1"/>
          </p:cNvSpPr>
          <p:nvPr/>
        </p:nvSpPr>
        <p:spPr bwMode="auto">
          <a:xfrm>
            <a:off x="457200" y="3352800"/>
            <a:ext cx="1143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i="0" dirty="0" smtClean="0">
                <a:solidFill>
                  <a:srgbClr val="CC3300"/>
                </a:solidFill>
              </a:rPr>
              <a:t>Bull – </a:t>
            </a:r>
            <a:endParaRPr lang="en-US" sz="2000" b="1" i="0" dirty="0">
              <a:solidFill>
                <a:srgbClr val="CC3300"/>
              </a:solidFill>
            </a:endParaRPr>
          </a:p>
        </p:txBody>
      </p:sp>
      <p:pic>
        <p:nvPicPr>
          <p:cNvPr id="6350" name="Picture 206" descr="http://www.lakeviewfarms.net/2009calves/198%20Steer_0139__small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62200" y="4038600"/>
            <a:ext cx="3181350" cy="214312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295400" y="3352800"/>
            <a:ext cx="3581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dirty="0" smtClean="0">
                <a:solidFill>
                  <a:srgbClr val="CC3300"/>
                </a:solidFill>
              </a:rPr>
              <a:t>Non-castrated male bovine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172200" y="3276600"/>
            <a:ext cx="23366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0" dirty="0" smtClean="0">
                <a:solidFill>
                  <a:srgbClr val="CC3300"/>
                </a:solidFill>
              </a:rPr>
              <a:t>Castrated young male bovine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400800" y="5105400"/>
            <a:ext cx="228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0" dirty="0" smtClean="0">
                <a:solidFill>
                  <a:srgbClr val="CC3300"/>
                </a:solidFill>
              </a:rPr>
              <a:t>Castrated old male bovine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2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2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2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2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2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2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3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3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174" grpId="0"/>
      <p:bldP spid="203" grpId="0"/>
      <p:bldP spid="82172" grpId="0" build="allAtOnce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200"/>
            <a:ext cx="8229600" cy="8683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>
                <a:solidFill>
                  <a:srgbClr val="003366"/>
                </a:solidFill>
              </a:rPr>
              <a:t>Terminology for Cattle</a:t>
            </a:r>
          </a:p>
        </p:txBody>
      </p:sp>
      <p:sp>
        <p:nvSpPr>
          <p:cNvPr id="82174" name="Text Box 254"/>
          <p:cNvSpPr txBox="1">
            <a:spLocks noChangeArrowheads="1"/>
          </p:cNvSpPr>
          <p:nvPr/>
        </p:nvSpPr>
        <p:spPr bwMode="auto">
          <a:xfrm>
            <a:off x="4724400" y="3276600"/>
            <a:ext cx="1143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i="0" dirty="0" smtClean="0">
                <a:solidFill>
                  <a:srgbClr val="CC3300"/>
                </a:solidFill>
              </a:rPr>
              <a:t>Cow – </a:t>
            </a:r>
            <a:endParaRPr lang="en-US" sz="2000" b="1" i="0" dirty="0">
              <a:solidFill>
                <a:srgbClr val="CC3300"/>
              </a:solidFill>
            </a:endParaRPr>
          </a:p>
        </p:txBody>
      </p:sp>
      <p:sp>
        <p:nvSpPr>
          <p:cNvPr id="82175" name="Text Box 255"/>
          <p:cNvSpPr txBox="1">
            <a:spLocks noChangeArrowheads="1"/>
          </p:cNvSpPr>
          <p:nvPr/>
        </p:nvSpPr>
        <p:spPr bwMode="auto">
          <a:xfrm>
            <a:off x="381000" y="3276600"/>
            <a:ext cx="1143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i="0" dirty="0" smtClean="0">
                <a:solidFill>
                  <a:srgbClr val="CC3300"/>
                </a:solidFill>
              </a:rPr>
              <a:t>Heifer – </a:t>
            </a:r>
            <a:endParaRPr lang="en-US" sz="2000" b="1" i="0" dirty="0">
              <a:solidFill>
                <a:srgbClr val="CC3300"/>
              </a:solidFill>
            </a:endParaRPr>
          </a:p>
        </p:txBody>
      </p:sp>
      <p:sp>
        <p:nvSpPr>
          <p:cNvPr id="202" name="Text Box 252"/>
          <p:cNvSpPr txBox="1">
            <a:spLocks noChangeArrowheads="1"/>
          </p:cNvSpPr>
          <p:nvPr/>
        </p:nvSpPr>
        <p:spPr bwMode="auto">
          <a:xfrm>
            <a:off x="4800600" y="4953000"/>
            <a:ext cx="1143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i="0" dirty="0" smtClean="0">
                <a:solidFill>
                  <a:srgbClr val="CC3300"/>
                </a:solidFill>
              </a:rPr>
              <a:t>Calf – </a:t>
            </a:r>
            <a:endParaRPr lang="en-US" sz="2000" b="1" i="0" dirty="0">
              <a:solidFill>
                <a:srgbClr val="CC3300"/>
              </a:solidFill>
            </a:endParaRPr>
          </a:p>
        </p:txBody>
      </p:sp>
      <p:pic>
        <p:nvPicPr>
          <p:cNvPr id="6348" name="Picture 204" descr="http://www.streamcattle.com/images/2007/sept27/Lot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762000"/>
            <a:ext cx="3315956" cy="2514600"/>
          </a:xfrm>
          <a:prstGeom prst="rect">
            <a:avLst/>
          </a:prstGeom>
          <a:noFill/>
        </p:spPr>
      </p:pic>
      <p:pic>
        <p:nvPicPr>
          <p:cNvPr id="73730" name="Picture 2" descr="http://www.splitcircleangus.com/Angus%20Cow%20feeding%20Embryo%20Cal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762000"/>
            <a:ext cx="3387365" cy="2514600"/>
          </a:xfrm>
          <a:prstGeom prst="rect">
            <a:avLst/>
          </a:prstGeom>
          <a:noFill/>
        </p:spPr>
      </p:pic>
      <p:pic>
        <p:nvPicPr>
          <p:cNvPr id="73732" name="Picture 4" descr="http://homepage.usask.ca/~schmutz/redblac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2200" y="3962400"/>
            <a:ext cx="2358341" cy="228600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1524000" y="3276600"/>
            <a:ext cx="2438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0" dirty="0" smtClean="0">
                <a:solidFill>
                  <a:srgbClr val="CC3300"/>
                </a:solidFill>
              </a:rPr>
              <a:t>Young female that has not given birth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791200" y="3352800"/>
            <a:ext cx="2743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0" dirty="0" smtClean="0">
                <a:solidFill>
                  <a:srgbClr val="CC3300"/>
                </a:solidFill>
              </a:rPr>
              <a:t>Older female that has given birth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791200" y="4953000"/>
            <a:ext cx="1556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0" dirty="0" smtClean="0">
                <a:solidFill>
                  <a:srgbClr val="CC3300"/>
                </a:solidFill>
              </a:rPr>
              <a:t>Baby bovine</a:t>
            </a:r>
            <a:endParaRPr lang="en-US" b="1" i="0" dirty="0">
              <a:solidFill>
                <a:srgbClr val="CC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3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2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2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2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3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2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2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2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37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37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3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174" grpId="0"/>
      <p:bldP spid="82175" grpId="0"/>
      <p:bldP spid="202" grpId="0"/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66"/>
                </a:solidFill>
              </a:rPr>
              <a:t>Terminology for Swine</a:t>
            </a:r>
            <a:endParaRPr lang="en-US" dirty="0">
              <a:solidFill>
                <a:srgbClr val="000066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48200" y="3581400"/>
            <a:ext cx="1295400" cy="609600"/>
          </a:xfrm>
        </p:spPr>
        <p:txBody>
          <a:bodyPr/>
          <a:lstStyle/>
          <a:p>
            <a:pPr algn="ctr">
              <a:buNone/>
            </a:pPr>
            <a:r>
              <a:rPr lang="en-US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Barrow-</a:t>
            </a:r>
            <a:endParaRPr lang="en-US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 descr="Barrow Swine, Reserve Overall, Lenard &amp; Ethan Frantz (owner), Hillsboro, KS. Photo By Jim Meyer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143000"/>
            <a:ext cx="3505200" cy="2333149"/>
          </a:xfrm>
          <a:prstGeom prst="rect">
            <a:avLst/>
          </a:prstGeom>
          <a:noFill/>
        </p:spPr>
      </p:pic>
      <p:sp>
        <p:nvSpPr>
          <p:cNvPr id="7" name="Content Placeholder 4"/>
          <p:cNvSpPr txBox="1">
            <a:spLocks/>
          </p:cNvSpPr>
          <p:nvPr/>
        </p:nvSpPr>
        <p:spPr>
          <a:xfrm>
            <a:off x="4876800" y="4876800"/>
            <a:ext cx="1066800" cy="6096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Stag-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609600" y="3581400"/>
            <a:ext cx="11430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Boar-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030" name="Picture 6" descr="http://www.riemershowpigs.com/Pictures/fullaler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143000"/>
            <a:ext cx="3124200" cy="2241614"/>
          </a:xfrm>
          <a:prstGeom prst="rect">
            <a:avLst/>
          </a:prstGeom>
          <a:noFill/>
        </p:spPr>
      </p:pic>
      <p:pic>
        <p:nvPicPr>
          <p:cNvPr id="1032" name="Picture 8" descr="http://www.psw.ca/rpepper/mpc06/mpc06pigs2_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68548" y="4343400"/>
            <a:ext cx="3226194" cy="182880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1295400" y="3505200"/>
            <a:ext cx="259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en-US" b="1" i="0" kern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male that has not been castrated</a:t>
            </a:r>
            <a:endParaRPr lang="en-US" b="1" i="0" kern="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91200" y="3657600"/>
            <a:ext cx="28052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b="1" i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castrated young male swine</a:t>
            </a:r>
            <a:endParaRPr lang="en-US" b="1" i="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791200" y="4953000"/>
            <a:ext cx="24602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b="1" i="0" kern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male castrated after reaching maturity</a:t>
            </a:r>
            <a:endParaRPr lang="en-US" b="1" i="0" kern="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/>
      <p:bldP spid="8" grpId="0"/>
      <p:bldP spid="9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66"/>
                </a:solidFill>
              </a:rPr>
              <a:t>Terminology for Swine</a:t>
            </a:r>
            <a:endParaRPr lang="en-US" dirty="0">
              <a:solidFill>
                <a:srgbClr val="000066"/>
              </a:solidFill>
            </a:endParaRPr>
          </a:p>
        </p:txBody>
      </p:sp>
      <p:sp>
        <p:nvSpPr>
          <p:cNvPr id="4" name="Text Box 255"/>
          <p:cNvSpPr txBox="1">
            <a:spLocks noChangeArrowheads="1"/>
          </p:cNvSpPr>
          <p:nvPr/>
        </p:nvSpPr>
        <p:spPr bwMode="auto">
          <a:xfrm>
            <a:off x="381000" y="3276600"/>
            <a:ext cx="3733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i="0" dirty="0" smtClean="0">
                <a:solidFill>
                  <a:srgbClr val="CC3300"/>
                </a:solidFill>
              </a:rPr>
              <a:t>Gilt – </a:t>
            </a:r>
            <a:endParaRPr lang="en-US" sz="2000" b="1" i="0" dirty="0">
              <a:solidFill>
                <a:srgbClr val="CC3300"/>
              </a:solidFill>
            </a:endParaRPr>
          </a:p>
        </p:txBody>
      </p:sp>
      <p:pic>
        <p:nvPicPr>
          <p:cNvPr id="4098" name="Picture 2" descr="http://www.purplepowerboarstud.com/images/2007/10-11-07/ChBerk-Gilt-Ohi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990600"/>
            <a:ext cx="3136900" cy="2239919"/>
          </a:xfrm>
          <a:prstGeom prst="rect">
            <a:avLst/>
          </a:prstGeom>
          <a:noFill/>
        </p:spPr>
      </p:pic>
      <p:sp>
        <p:nvSpPr>
          <p:cNvPr id="6" name="Text Box 254"/>
          <p:cNvSpPr txBox="1">
            <a:spLocks noChangeArrowheads="1"/>
          </p:cNvSpPr>
          <p:nvPr/>
        </p:nvSpPr>
        <p:spPr bwMode="auto">
          <a:xfrm>
            <a:off x="4724400" y="3276600"/>
            <a:ext cx="3810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i="0" dirty="0" smtClean="0">
                <a:solidFill>
                  <a:srgbClr val="CC3300"/>
                </a:solidFill>
              </a:rPr>
              <a:t>Sow – </a:t>
            </a:r>
            <a:endParaRPr lang="en-US" sz="2000" b="1" i="0" dirty="0">
              <a:solidFill>
                <a:srgbClr val="CC3300"/>
              </a:solidFill>
            </a:endParaRPr>
          </a:p>
        </p:txBody>
      </p:sp>
      <p:pic>
        <p:nvPicPr>
          <p:cNvPr id="4100" name="Picture 4" descr="http://www.cedarridgegenetics.com/seedstock/Sow-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990600"/>
            <a:ext cx="3759200" cy="2333940"/>
          </a:xfrm>
          <a:prstGeom prst="rect">
            <a:avLst/>
          </a:prstGeom>
          <a:noFill/>
        </p:spPr>
      </p:pic>
      <p:sp>
        <p:nvSpPr>
          <p:cNvPr id="8" name="Text Box 252"/>
          <p:cNvSpPr txBox="1">
            <a:spLocks noChangeArrowheads="1"/>
          </p:cNvSpPr>
          <p:nvPr/>
        </p:nvSpPr>
        <p:spPr bwMode="auto">
          <a:xfrm>
            <a:off x="457200" y="5029200"/>
            <a:ext cx="2895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i="0" dirty="0" smtClean="0">
                <a:solidFill>
                  <a:srgbClr val="CC3300"/>
                </a:solidFill>
              </a:rPr>
              <a:t>Pig – </a:t>
            </a:r>
            <a:endParaRPr lang="en-US" sz="2000" b="1" i="0" dirty="0">
              <a:solidFill>
                <a:srgbClr val="CC3300"/>
              </a:solidFill>
            </a:endParaRPr>
          </a:p>
        </p:txBody>
      </p:sp>
      <p:pic>
        <p:nvPicPr>
          <p:cNvPr id="4102" name="Picture 6" descr="http://static.gotpetsonline.com/pictures-gallery/farm-animal-pictures-breeders-babies/pot-belly-pig-pictures-breeders-babies/pictures/pot-belly-pig-00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4324774"/>
            <a:ext cx="2590800" cy="2533226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1219200" y="5029200"/>
            <a:ext cx="15953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i="0" dirty="0" smtClean="0">
                <a:solidFill>
                  <a:srgbClr val="CC3300"/>
                </a:solidFill>
              </a:rPr>
              <a:t>Baby swine</a:t>
            </a:r>
            <a:endParaRPr lang="en-US" sz="2000" dirty="0"/>
          </a:p>
        </p:txBody>
      </p:sp>
      <p:sp>
        <p:nvSpPr>
          <p:cNvPr id="10" name="Rectangle 9"/>
          <p:cNvSpPr/>
          <p:nvPr/>
        </p:nvSpPr>
        <p:spPr>
          <a:xfrm>
            <a:off x="1143001" y="3276600"/>
            <a:ext cx="2743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0" dirty="0" smtClean="0">
                <a:solidFill>
                  <a:srgbClr val="CC3300"/>
                </a:solidFill>
              </a:rPr>
              <a:t>Young female that has not given birth</a:t>
            </a:r>
            <a:endParaRPr lang="en-US" sz="2000" dirty="0"/>
          </a:p>
        </p:txBody>
      </p:sp>
      <p:sp>
        <p:nvSpPr>
          <p:cNvPr id="11" name="Rectangle 10"/>
          <p:cNvSpPr/>
          <p:nvPr/>
        </p:nvSpPr>
        <p:spPr>
          <a:xfrm>
            <a:off x="5486401" y="3276600"/>
            <a:ext cx="3352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0" dirty="0" smtClean="0">
                <a:solidFill>
                  <a:srgbClr val="CC3300"/>
                </a:solidFill>
              </a:rPr>
              <a:t>Older female that has given birth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9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Animal Science">
  <a:themeElements>
    <a:clrScheme name="AS_Template_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S_Template_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AS_Template_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_Template_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_Template_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_Template_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_Template_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_Template_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_Template_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_Template_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_Template_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_Template_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_Template_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_Template_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Animal Science</Template>
  <TotalTime>1022</TotalTime>
  <Words>264</Words>
  <Application>Microsoft Office PowerPoint</Application>
  <PresentationFormat>On-screen Show (4:3)</PresentationFormat>
  <Paragraphs>55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Animal Science</vt:lpstr>
      <vt:lpstr>Mind Warmer</vt:lpstr>
      <vt:lpstr>Board Warmer</vt:lpstr>
      <vt:lpstr>Board Warmer</vt:lpstr>
      <vt:lpstr>Animal Science 1</vt:lpstr>
      <vt:lpstr>Introduction</vt:lpstr>
      <vt:lpstr>Terminology for Cattle</vt:lpstr>
      <vt:lpstr>Terminology for Cattle</vt:lpstr>
      <vt:lpstr>Terminology for Swine</vt:lpstr>
      <vt:lpstr>Terminology for Swine</vt:lpstr>
      <vt:lpstr>Terminology for Poultry</vt:lpstr>
    </vt:vector>
  </TitlesOfParts>
  <Company>Wake County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Animal Science 1</dc:title>
  <dc:creator>WCPSS</dc:creator>
  <cp:lastModifiedBy>Zachary R. Carscaddon</cp:lastModifiedBy>
  <cp:revision>21</cp:revision>
  <dcterms:created xsi:type="dcterms:W3CDTF">2010-07-08T01:03:18Z</dcterms:created>
  <dcterms:modified xsi:type="dcterms:W3CDTF">2014-03-11T18:30:34Z</dcterms:modified>
</cp:coreProperties>
</file>