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96" r:id="rId2"/>
    <p:sldId id="257" r:id="rId3"/>
    <p:sldId id="346" r:id="rId4"/>
    <p:sldId id="296" r:id="rId5"/>
    <p:sldId id="350" r:id="rId6"/>
    <p:sldId id="298" r:id="rId7"/>
    <p:sldId id="357" r:id="rId8"/>
    <p:sldId id="309" r:id="rId9"/>
    <p:sldId id="353" r:id="rId10"/>
    <p:sldId id="352" r:id="rId11"/>
    <p:sldId id="391" r:id="rId12"/>
    <p:sldId id="388" r:id="rId13"/>
    <p:sldId id="386" r:id="rId14"/>
    <p:sldId id="387" r:id="rId15"/>
    <p:sldId id="390" r:id="rId16"/>
    <p:sldId id="389" r:id="rId17"/>
    <p:sldId id="393" r:id="rId18"/>
    <p:sldId id="392" r:id="rId19"/>
    <p:sldId id="379" r:id="rId20"/>
    <p:sldId id="380" r:id="rId21"/>
    <p:sldId id="381" r:id="rId22"/>
    <p:sldId id="384" r:id="rId23"/>
    <p:sldId id="385" r:id="rId24"/>
    <p:sldId id="383" r:id="rId25"/>
    <p:sldId id="382" r:id="rId26"/>
    <p:sldId id="394" r:id="rId27"/>
    <p:sldId id="395" r:id="rId28"/>
    <p:sldId id="294" r:id="rId29"/>
  </p:sldIdLst>
  <p:sldSz cx="9144000" cy="6858000" type="screen4x3"/>
  <p:notesSz cx="6997700" cy="9283700"/>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990033"/>
    <a:srgbClr val="660033"/>
    <a:srgbClr val="DDDDDD"/>
    <a:srgbClr val="CC0066"/>
    <a:srgbClr val="663300"/>
    <a:srgbClr val="9999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8" autoAdjust="0"/>
    <p:restoredTop sz="94660"/>
  </p:normalViewPr>
  <p:slideViewPr>
    <p:cSldViewPr>
      <p:cViewPr varScale="1">
        <p:scale>
          <a:sx n="60" d="100"/>
          <a:sy n="60" d="100"/>
        </p:scale>
        <p:origin x="-1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72" y="-90"/>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6997700" cy="465138"/>
          </a:xfrm>
          <a:prstGeom prst="rect">
            <a:avLst/>
          </a:prstGeom>
          <a:noFill/>
          <a:ln w="9525">
            <a:noFill/>
            <a:miter lim="800000"/>
            <a:headEnd/>
            <a:tailEnd/>
          </a:ln>
          <a:effectLst/>
        </p:spPr>
        <p:txBody>
          <a:bodyPr vert="horz" wrap="square" lIns="91576" tIns="45789" rIns="91576" bIns="45789" numCol="1" anchor="t" anchorCtr="0" compatLnSpc="1">
            <a:prstTxWarp prst="textNoShape">
              <a:avLst/>
            </a:prstTxWarp>
          </a:bodyPr>
          <a:lstStyle>
            <a:lvl1pPr algn="ctr" defTabSz="916107">
              <a:defRPr sz="1400" i="0">
                <a:latin typeface="Times New Roman" pitchFamily="18" charset="0"/>
              </a:defRPr>
            </a:lvl1pPr>
          </a:lstStyle>
          <a:p>
            <a:pPr>
              <a:defRPr/>
            </a:pPr>
            <a:r>
              <a:rPr lang="en-US"/>
              <a:t>Digestive Physiology of Farm Animals</a:t>
            </a:r>
          </a:p>
        </p:txBody>
      </p:sp>
      <p:sp>
        <p:nvSpPr>
          <p:cNvPr id="73732" name="Rectangle 4"/>
          <p:cNvSpPr>
            <a:spLocks noGrp="1" noChangeArrowheads="1"/>
          </p:cNvSpPr>
          <p:nvPr>
            <p:ph type="ftr" sz="quarter" idx="2"/>
          </p:nvPr>
        </p:nvSpPr>
        <p:spPr bwMode="auto">
          <a:xfrm>
            <a:off x="0" y="8816975"/>
            <a:ext cx="3033713" cy="465138"/>
          </a:xfrm>
          <a:prstGeom prst="rect">
            <a:avLst/>
          </a:prstGeom>
          <a:noFill/>
          <a:ln w="9525">
            <a:noFill/>
            <a:miter lim="800000"/>
            <a:headEnd/>
            <a:tailEnd/>
          </a:ln>
          <a:effectLst/>
        </p:spPr>
        <p:txBody>
          <a:bodyPr vert="horz" wrap="square" lIns="91576" tIns="45789" rIns="91576" bIns="45789" numCol="1" anchor="b" anchorCtr="0" compatLnSpc="1">
            <a:prstTxWarp prst="textNoShape">
              <a:avLst/>
            </a:prstTxWarp>
          </a:bodyPr>
          <a:lstStyle>
            <a:lvl1pPr defTabSz="916107">
              <a:defRPr sz="1200" i="0">
                <a:latin typeface="Times New Roman" pitchFamily="18" charset="0"/>
              </a:defRPr>
            </a:lvl1pPr>
          </a:lstStyle>
          <a:p>
            <a:pPr>
              <a:defRPr/>
            </a:pPr>
            <a:r>
              <a:rPr lang="en-US"/>
              <a:t>Introduction to Animal and Food Sciences</a:t>
            </a:r>
          </a:p>
          <a:p>
            <a:pPr>
              <a:defRPr/>
            </a:pPr>
            <a:r>
              <a:rPr lang="en-US"/>
              <a:t>Agent In-Service</a:t>
            </a:r>
          </a:p>
        </p:txBody>
      </p:sp>
      <p:sp>
        <p:nvSpPr>
          <p:cNvPr id="73733" name="Rectangle 5"/>
          <p:cNvSpPr>
            <a:spLocks noGrp="1" noChangeArrowheads="1"/>
          </p:cNvSpPr>
          <p:nvPr>
            <p:ph type="sldNum" sz="quarter" idx="3"/>
          </p:nvPr>
        </p:nvSpPr>
        <p:spPr bwMode="auto">
          <a:xfrm>
            <a:off x="3962400" y="8816975"/>
            <a:ext cx="3033713" cy="465138"/>
          </a:xfrm>
          <a:prstGeom prst="rect">
            <a:avLst/>
          </a:prstGeom>
          <a:noFill/>
          <a:ln w="9525">
            <a:noFill/>
            <a:miter lim="800000"/>
            <a:headEnd/>
            <a:tailEnd/>
          </a:ln>
          <a:effectLst/>
        </p:spPr>
        <p:txBody>
          <a:bodyPr vert="horz" wrap="square" lIns="91576" tIns="45789" rIns="91576" bIns="45789" numCol="1" anchor="b" anchorCtr="0" compatLnSpc="1">
            <a:prstTxWarp prst="textNoShape">
              <a:avLst/>
            </a:prstTxWarp>
          </a:bodyPr>
          <a:lstStyle>
            <a:lvl1pPr algn="r" defTabSz="916107">
              <a:defRPr sz="1200" i="0">
                <a:latin typeface="Times New Roman" pitchFamily="18" charset="0"/>
              </a:defRPr>
            </a:lvl1pPr>
          </a:lstStyle>
          <a:p>
            <a:pPr>
              <a:defRPr/>
            </a:pPr>
            <a:r>
              <a:rPr lang="en-US"/>
              <a:t>Page </a:t>
            </a:r>
            <a:fld id="{1D24E863-966E-4BF3-A5C8-681B376BAFB4}" type="slidenum">
              <a:rPr lang="en-US"/>
              <a:pPr>
                <a:defRPr/>
              </a:pPr>
              <a:t>‹#›</a:t>
            </a:fld>
            <a:endParaRPr lang="en-US"/>
          </a:p>
        </p:txBody>
      </p:sp>
    </p:spTree>
    <p:extLst>
      <p:ext uri="{BB962C8B-B14F-4D97-AF65-F5344CB8AC3E}">
        <p14:creationId xmlns:p14="http://schemas.microsoft.com/office/powerpoint/2010/main" val="1151097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91576" tIns="45789" rIns="91576" bIns="45789" numCol="1" anchor="t" anchorCtr="0" compatLnSpc="1">
            <a:prstTxWarp prst="textNoShape">
              <a:avLst/>
            </a:prstTxWarp>
          </a:bodyPr>
          <a:lstStyle>
            <a:lvl1pPr defTabSz="916107">
              <a:defRPr sz="1200" i="0"/>
            </a:lvl1pPr>
          </a:lstStyle>
          <a:p>
            <a:pPr>
              <a:defRPr/>
            </a:pPr>
            <a:r>
              <a:rPr lang="en-US"/>
              <a:t>Digestive Physiology of Farm Animals</a:t>
            </a:r>
          </a:p>
        </p:txBody>
      </p:sp>
      <p:sp>
        <p:nvSpPr>
          <p:cNvPr id="71683" name="Rectangle 3"/>
          <p:cNvSpPr>
            <a:spLocks noGrp="1" noChangeArrowheads="1"/>
          </p:cNvSpPr>
          <p:nvPr>
            <p:ph type="dt" idx="1"/>
          </p:nvPr>
        </p:nvSpPr>
        <p:spPr bwMode="auto">
          <a:xfrm>
            <a:off x="3962400" y="0"/>
            <a:ext cx="3033713" cy="465138"/>
          </a:xfrm>
          <a:prstGeom prst="rect">
            <a:avLst/>
          </a:prstGeom>
          <a:noFill/>
          <a:ln w="9525">
            <a:noFill/>
            <a:miter lim="800000"/>
            <a:headEnd/>
            <a:tailEnd/>
          </a:ln>
          <a:effectLst/>
        </p:spPr>
        <p:txBody>
          <a:bodyPr vert="horz" wrap="square" lIns="91576" tIns="45789" rIns="91576" bIns="45789" numCol="1" anchor="t" anchorCtr="0" compatLnSpc="1">
            <a:prstTxWarp prst="textNoShape">
              <a:avLst/>
            </a:prstTxWarp>
          </a:bodyPr>
          <a:lstStyle>
            <a:lvl1pPr algn="r" defTabSz="916107">
              <a:defRPr sz="1200" i="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700088" y="4410075"/>
            <a:ext cx="5597525" cy="4178300"/>
          </a:xfrm>
          <a:prstGeom prst="rect">
            <a:avLst/>
          </a:prstGeom>
          <a:noFill/>
          <a:ln w="9525">
            <a:noFill/>
            <a:miter lim="800000"/>
            <a:headEnd/>
            <a:tailEnd/>
          </a:ln>
          <a:effectLst/>
        </p:spPr>
        <p:txBody>
          <a:bodyPr vert="horz" wrap="square" lIns="91576" tIns="45789" rIns="91576" bIns="457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816975"/>
            <a:ext cx="3033713" cy="465138"/>
          </a:xfrm>
          <a:prstGeom prst="rect">
            <a:avLst/>
          </a:prstGeom>
          <a:noFill/>
          <a:ln w="9525">
            <a:noFill/>
            <a:miter lim="800000"/>
            <a:headEnd/>
            <a:tailEnd/>
          </a:ln>
          <a:effectLst/>
        </p:spPr>
        <p:txBody>
          <a:bodyPr vert="horz" wrap="square" lIns="91576" tIns="45789" rIns="91576" bIns="45789" numCol="1" anchor="b" anchorCtr="0" compatLnSpc="1">
            <a:prstTxWarp prst="textNoShape">
              <a:avLst/>
            </a:prstTxWarp>
          </a:bodyPr>
          <a:lstStyle>
            <a:lvl1pPr defTabSz="916107">
              <a:defRPr sz="1200" i="0"/>
            </a:lvl1pPr>
          </a:lstStyle>
          <a:p>
            <a:pPr>
              <a:defRPr/>
            </a:pPr>
            <a:endParaRPr lang="en-US"/>
          </a:p>
        </p:txBody>
      </p:sp>
      <p:sp>
        <p:nvSpPr>
          <p:cNvPr id="71687" name="Rectangle 7"/>
          <p:cNvSpPr>
            <a:spLocks noGrp="1" noChangeArrowheads="1"/>
          </p:cNvSpPr>
          <p:nvPr>
            <p:ph type="sldNum" sz="quarter" idx="5"/>
          </p:nvPr>
        </p:nvSpPr>
        <p:spPr bwMode="auto">
          <a:xfrm>
            <a:off x="3962400" y="8816975"/>
            <a:ext cx="3033713" cy="465138"/>
          </a:xfrm>
          <a:prstGeom prst="rect">
            <a:avLst/>
          </a:prstGeom>
          <a:noFill/>
          <a:ln w="9525">
            <a:noFill/>
            <a:miter lim="800000"/>
            <a:headEnd/>
            <a:tailEnd/>
          </a:ln>
          <a:effectLst/>
        </p:spPr>
        <p:txBody>
          <a:bodyPr vert="horz" wrap="square" lIns="91576" tIns="45789" rIns="91576" bIns="45789" numCol="1" anchor="b" anchorCtr="0" compatLnSpc="1">
            <a:prstTxWarp prst="textNoShape">
              <a:avLst/>
            </a:prstTxWarp>
          </a:bodyPr>
          <a:lstStyle>
            <a:lvl1pPr algn="r" defTabSz="916107">
              <a:defRPr sz="1200" i="0"/>
            </a:lvl1pPr>
          </a:lstStyle>
          <a:p>
            <a:pPr>
              <a:defRPr/>
            </a:pPr>
            <a:fld id="{CFCFE5A4-B139-46F6-9EC8-7CA748D3085C}" type="slidenum">
              <a:rPr lang="en-US"/>
              <a:pPr>
                <a:defRPr/>
              </a:pPr>
              <a:t>‹#›</a:t>
            </a:fld>
            <a:endParaRPr lang="en-US"/>
          </a:p>
        </p:txBody>
      </p:sp>
    </p:spTree>
    <p:extLst>
      <p:ext uri="{BB962C8B-B14F-4D97-AF65-F5344CB8AC3E}">
        <p14:creationId xmlns:p14="http://schemas.microsoft.com/office/powerpoint/2010/main" val="2500141272"/>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pPr defTabSz="915988"/>
            <a:r>
              <a:rPr lang="en-US" dirty="0" smtClean="0"/>
              <a:t>Digestive Physiology of Farm Animals</a:t>
            </a:r>
          </a:p>
        </p:txBody>
      </p:sp>
      <p:sp>
        <p:nvSpPr>
          <p:cNvPr id="45059" name="Rectangle 7"/>
          <p:cNvSpPr>
            <a:spLocks noGrp="1" noChangeArrowheads="1"/>
          </p:cNvSpPr>
          <p:nvPr>
            <p:ph type="sldNum" sz="quarter" idx="5"/>
          </p:nvPr>
        </p:nvSpPr>
        <p:spPr>
          <a:noFill/>
        </p:spPr>
        <p:txBody>
          <a:bodyPr/>
          <a:lstStyle/>
          <a:p>
            <a:pPr defTabSz="915988"/>
            <a:fld id="{2E06B4C8-BB2B-49FB-8145-06FDE1702A26}" type="slidenum">
              <a:rPr lang="en-US" smtClean="0"/>
              <a:pPr defTabSz="915988"/>
              <a:t>2</a:t>
            </a:fld>
            <a:endParaRPr lang="en-US" dirty="0" smtClean="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http://www.youtube.com/watch?v=7J4aK5uAYWI</a:t>
            </a:r>
            <a:endParaRPr lang="en-US"/>
          </a:p>
        </p:txBody>
      </p:sp>
      <p:sp>
        <p:nvSpPr>
          <p:cNvPr id="4" name="Header Placeholder 3"/>
          <p:cNvSpPr>
            <a:spLocks noGrp="1"/>
          </p:cNvSpPr>
          <p:nvPr>
            <p:ph type="hdr" sz="quarter" idx="10"/>
          </p:nvPr>
        </p:nvSpPr>
        <p:spPr/>
        <p:txBody>
          <a:bodyPr/>
          <a:lstStyle/>
          <a:p>
            <a:pPr>
              <a:defRPr/>
            </a:pPr>
            <a:r>
              <a:rPr lang="en-US" smtClean="0"/>
              <a:t>Digestive Physiology of Farm Animals</a:t>
            </a:r>
            <a:endParaRPr lang="en-US"/>
          </a:p>
        </p:txBody>
      </p:sp>
      <p:sp>
        <p:nvSpPr>
          <p:cNvPr id="5" name="Slide Number Placeholder 4"/>
          <p:cNvSpPr>
            <a:spLocks noGrp="1"/>
          </p:cNvSpPr>
          <p:nvPr>
            <p:ph type="sldNum" sz="quarter" idx="11"/>
          </p:nvPr>
        </p:nvSpPr>
        <p:spPr/>
        <p:txBody>
          <a:bodyPr/>
          <a:lstStyle/>
          <a:p>
            <a:pPr>
              <a:defRPr/>
            </a:pPr>
            <a:fld id="{CFCFE5A4-B139-46F6-9EC8-7CA748D3085C}" type="slidenum">
              <a:rPr lang="en-US" smtClean="0"/>
              <a:pPr>
                <a:defRPr/>
              </a:pPr>
              <a:t>3</a:t>
            </a:fld>
            <a:endParaRPr lang="en-US"/>
          </a:p>
        </p:txBody>
      </p:sp>
    </p:spTree>
    <p:extLst>
      <p:ext uri="{BB962C8B-B14F-4D97-AF65-F5344CB8AC3E}">
        <p14:creationId xmlns:p14="http://schemas.microsoft.com/office/powerpoint/2010/main" val="348872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bwMode="auto">
          <a:xfrm>
            <a:off x="152400" y="6248400"/>
            <a:ext cx="2971800" cy="609600"/>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r>
              <a:rPr lang="en-US" dirty="0">
                <a:solidFill>
                  <a:schemeClr val="accent6"/>
                </a:solidFill>
              </a:rPr>
              <a:t>WF-R ANIMAL SCIENCE 1</a:t>
            </a:r>
          </a:p>
        </p:txBody>
      </p:sp>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A91F1E-F5C6-4EC8-A4DC-B3349991B94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D86088-36B6-4E41-88EB-AC094BC831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C8E61C-6B43-420D-93AF-DA4A012E30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0C950F-3128-40A7-8CAD-96E246B6FB3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E29BFA-ECDC-4FEE-8CDE-EFA8B8EB30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bwMode="auto">
          <a:xfrm>
            <a:off x="152400" y="6248400"/>
            <a:ext cx="2971800" cy="609600"/>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r>
              <a:rPr lang="en-US" dirty="0">
                <a:solidFill>
                  <a:schemeClr val="accent6"/>
                </a:solidFill>
              </a:rPr>
              <a:t>WF-R ANIMAL SCIENCE 1</a:t>
            </a: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91F2DA-6837-46F1-8FFE-59B41D69B51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48C0E4-AE49-40EE-B4AE-5A21E816681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F1E735-8204-4D95-9643-1B3130FFEFB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F76148-C08B-4B5C-A830-CDF61C58D70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A9D64C-406D-493B-B6CB-BBCE7074578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FB8B156-0880-4D70-B5B4-17DD4A6F4F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C20114-2C6A-4287-9FD3-D3D1A59E6E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A4963C-77DE-4378-BEF5-E60B9982FA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781800" y="152400"/>
            <a:ext cx="2209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vl1pPr>
          </a:lstStyle>
          <a:p>
            <a:pPr>
              <a:defRPr/>
            </a:pPr>
            <a:endParaRPr lang="en-US"/>
          </a:p>
        </p:txBody>
      </p:sp>
      <p:sp>
        <p:nvSpPr>
          <p:cNvPr id="1029" name="Rectangle 5"/>
          <p:cNvSpPr>
            <a:spLocks noGrp="1" noChangeArrowheads="1"/>
          </p:cNvSpPr>
          <p:nvPr>
            <p:ph type="ftr" sz="quarter" idx="3"/>
          </p:nvPr>
        </p:nvSpPr>
        <p:spPr bwMode="auto">
          <a:xfrm>
            <a:off x="152400" y="6019800"/>
            <a:ext cx="88392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vl1pPr>
          </a:lstStyle>
          <a:p>
            <a:pPr>
              <a:defRPr/>
            </a:pPr>
            <a:endParaRPr lang="en-US"/>
          </a:p>
        </p:txBody>
      </p:sp>
      <p:sp>
        <p:nvSpPr>
          <p:cNvPr id="1030" name="Rectangle 6"/>
          <p:cNvSpPr>
            <a:spLocks noGrp="1" noChangeArrowheads="1"/>
          </p:cNvSpPr>
          <p:nvPr>
            <p:ph type="sldNum" sz="quarter" idx="4"/>
          </p:nvPr>
        </p:nvSpPr>
        <p:spPr bwMode="auto">
          <a:xfrm>
            <a:off x="6858000" y="6858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pPr>
              <a:defRPr/>
            </a:pPr>
            <a:fld id="{DEAF1A8D-C60E-4991-B15D-B22559D28B8C}" type="slidenum">
              <a:rPr lang="en-US"/>
              <a:pPr>
                <a:defRPr/>
              </a:pPr>
              <a:t>‹#›</a:t>
            </a:fld>
            <a:endParaRPr lang="en-US"/>
          </a:p>
        </p:txBody>
      </p:sp>
      <p:sp>
        <p:nvSpPr>
          <p:cNvPr id="1036" name="Line 12"/>
          <p:cNvSpPr>
            <a:spLocks noChangeShapeType="1"/>
          </p:cNvSpPr>
          <p:nvPr/>
        </p:nvSpPr>
        <p:spPr bwMode="auto">
          <a:xfrm>
            <a:off x="228600" y="6172200"/>
            <a:ext cx="8686800" cy="0"/>
          </a:xfrm>
          <a:prstGeom prst="line">
            <a:avLst/>
          </a:prstGeom>
          <a:noFill/>
          <a:ln w="9525">
            <a:solidFill>
              <a:srgbClr val="073770"/>
            </a:solidFill>
            <a:round/>
            <a:headEnd/>
            <a:tailEnd/>
          </a:ln>
          <a:effectLst/>
        </p:spPr>
        <p:txBody>
          <a:bodyPr/>
          <a:lstStyle/>
          <a:p>
            <a:pPr>
              <a:defRPr/>
            </a:pPr>
            <a:endParaRPr lang="en-US"/>
          </a:p>
        </p:txBody>
      </p:sp>
      <p:pic>
        <p:nvPicPr>
          <p:cNvPr id="2" name="Picture 18" descr="AnSciSig2"/>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28600" y="6251575"/>
            <a:ext cx="2568575" cy="530225"/>
          </a:xfrm>
          <a:prstGeom prst="rect">
            <a:avLst/>
          </a:prstGeom>
          <a:noFill/>
          <a:ln w="9525">
            <a:noFill/>
            <a:miter lim="800000"/>
            <a:headEnd/>
            <a:tailEnd/>
          </a:ln>
        </p:spPr>
      </p:pic>
      <p:pic>
        <p:nvPicPr>
          <p:cNvPr id="1031" name="Picture 19" descr="Animal Footer"/>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6126163" y="6235700"/>
            <a:ext cx="2713037" cy="469900"/>
          </a:xfrm>
          <a:prstGeom prst="rect">
            <a:avLst/>
          </a:prstGeom>
          <a:noFill/>
          <a:ln w="9525">
            <a:noFill/>
            <a:miter lim="800000"/>
            <a:headEnd/>
            <a:tailEnd/>
          </a:ln>
        </p:spPr>
      </p:pic>
      <p:sp>
        <p:nvSpPr>
          <p:cNvPr id="8" name="Rectangle 7"/>
          <p:cNvSpPr/>
          <p:nvPr/>
        </p:nvSpPr>
        <p:spPr bwMode="auto">
          <a:xfrm>
            <a:off x="152400" y="6248400"/>
            <a:ext cx="2971800" cy="609600"/>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r>
              <a:rPr lang="en-US" dirty="0">
                <a:solidFill>
                  <a:schemeClr val="accent6"/>
                </a:solidFill>
              </a:rPr>
              <a:t>WF-R ANIMAL SCIENCE 1</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fieldsofathenryfarm.com/sitebuildercontent/sitebuilderpictures/rooster.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Warmer	</a:t>
            </a:r>
            <a:endParaRPr lang="en-US" dirty="0"/>
          </a:p>
        </p:txBody>
      </p:sp>
      <p:sp>
        <p:nvSpPr>
          <p:cNvPr id="3" name="Content Placeholder 2"/>
          <p:cNvSpPr>
            <a:spLocks noGrp="1"/>
          </p:cNvSpPr>
          <p:nvPr>
            <p:ph idx="1"/>
          </p:nvPr>
        </p:nvSpPr>
        <p:spPr/>
        <p:txBody>
          <a:bodyPr/>
          <a:lstStyle/>
          <a:p>
            <a:pPr marL="0" indent="0">
              <a:buNone/>
            </a:pPr>
            <a:r>
              <a:rPr lang="en-US" dirty="0" smtClean="0"/>
              <a:t>Write our objectives today:</a:t>
            </a:r>
          </a:p>
          <a:p>
            <a:pPr marL="514350" indent="-514350">
              <a:lnSpc>
                <a:spcPct val="150000"/>
              </a:lnSpc>
              <a:buFont typeface="+mj-lt"/>
              <a:buAutoNum type="arabicPeriod"/>
            </a:pPr>
            <a:r>
              <a:rPr lang="en-US" dirty="0" smtClean="0"/>
              <a:t>What are the different parts of poultry?</a:t>
            </a:r>
          </a:p>
          <a:p>
            <a:pPr marL="514350" indent="-514350">
              <a:lnSpc>
                <a:spcPct val="150000"/>
              </a:lnSpc>
              <a:buFont typeface="+mj-lt"/>
              <a:buAutoNum type="arabicPeriod"/>
            </a:pPr>
            <a:r>
              <a:rPr lang="en-US" dirty="0" smtClean="0"/>
              <a:t>What are the different breeds?</a:t>
            </a:r>
          </a:p>
          <a:p>
            <a:pPr marL="514350" indent="-514350">
              <a:lnSpc>
                <a:spcPct val="150000"/>
              </a:lnSpc>
              <a:buFont typeface="+mj-lt"/>
              <a:buAutoNum type="arabicPeriod"/>
            </a:pPr>
            <a:r>
              <a:rPr lang="en-US" dirty="0" smtClean="0"/>
              <a:t>How are layers and broilers produced?</a:t>
            </a:r>
            <a:endParaRPr lang="en-US" dirty="0"/>
          </a:p>
          <a:p>
            <a:pPr marL="514350" indent="-514350">
              <a:lnSpc>
                <a:spcPct val="150000"/>
              </a:lnSpc>
              <a:buFont typeface="+mj-lt"/>
              <a:buAutoNum type="arabicPeriod"/>
            </a:pPr>
            <a:r>
              <a:rPr lang="en-US" dirty="0" smtClean="0"/>
              <a:t>Which came first, the chicken or the egg?</a:t>
            </a:r>
          </a:p>
        </p:txBody>
      </p:sp>
    </p:spTree>
    <p:extLst>
      <p:ext uri="{BB962C8B-B14F-4D97-AF65-F5344CB8AC3E}">
        <p14:creationId xmlns:p14="http://schemas.microsoft.com/office/powerpoint/2010/main" val="3986156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76200"/>
            <a:ext cx="91440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66"/>
                </a:solidFill>
              </a:rPr>
              <a:t>Duel</a:t>
            </a:r>
            <a:r>
              <a:rPr lang="en-US" dirty="0" smtClean="0">
                <a:solidFill>
                  <a:srgbClr val="000066"/>
                </a:solidFill>
              </a:rPr>
              <a:t> </a:t>
            </a:r>
            <a:r>
              <a:rPr lang="en-US" dirty="0" smtClean="0">
                <a:solidFill>
                  <a:srgbClr val="000066"/>
                </a:solidFill>
              </a:rPr>
              <a:t>Breeds</a:t>
            </a:r>
            <a:br>
              <a:rPr lang="en-US" dirty="0" smtClean="0">
                <a:solidFill>
                  <a:srgbClr val="000066"/>
                </a:solidFill>
              </a:rPr>
            </a:br>
            <a:endParaRPr lang="en-US" sz="3600" i="1" dirty="0" smtClean="0">
              <a:solidFill>
                <a:srgbClr val="000066"/>
              </a:solidFill>
            </a:endParaRPr>
          </a:p>
        </p:txBody>
      </p:sp>
      <p:sp>
        <p:nvSpPr>
          <p:cNvPr id="98307" name="Rectangle 3"/>
          <p:cNvSpPr>
            <a:spLocks noGrp="1" noChangeArrowheads="1"/>
          </p:cNvSpPr>
          <p:nvPr>
            <p:ph type="body" idx="1"/>
          </p:nvPr>
        </p:nvSpPr>
        <p:spPr bwMode="auto">
          <a:xfrm>
            <a:off x="457200" y="1752600"/>
            <a:ext cx="8229600" cy="3048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rgbClr val="CC9900"/>
              </a:buClr>
              <a:buFont typeface="Wingdings" pitchFamily="2" charset="2"/>
              <a:buChar char="n"/>
              <a:tabLst>
                <a:tab pos="4121150" algn="l"/>
              </a:tabLst>
            </a:pPr>
            <a:r>
              <a:rPr lang="en-US" sz="2800" u="sng" dirty="0" smtClean="0">
                <a:solidFill>
                  <a:srgbClr val="000066"/>
                </a:solidFill>
              </a:rPr>
              <a:t>Rhode Island Red</a:t>
            </a:r>
          </a:p>
          <a:p>
            <a:pPr lvl="1" eaLnBrk="1" hangingPunct="1">
              <a:lnSpc>
                <a:spcPct val="120000"/>
              </a:lnSpc>
              <a:buClr>
                <a:srgbClr val="999933"/>
              </a:buClr>
              <a:buSzPct val="85000"/>
              <a:buFont typeface="Arial" charset="0"/>
              <a:buChar char="►"/>
              <a:tabLst>
                <a:tab pos="4121150" algn="l"/>
              </a:tabLst>
            </a:pPr>
            <a:r>
              <a:rPr lang="en-US" sz="2400" dirty="0" smtClean="0">
                <a:solidFill>
                  <a:srgbClr val="000066"/>
                </a:solidFill>
              </a:rPr>
              <a:t>Red color</a:t>
            </a:r>
          </a:p>
          <a:p>
            <a:pPr lvl="1" eaLnBrk="1" hangingPunct="1">
              <a:lnSpc>
                <a:spcPct val="120000"/>
              </a:lnSpc>
              <a:buClr>
                <a:srgbClr val="999933"/>
              </a:buClr>
              <a:buSzPct val="85000"/>
              <a:buFont typeface="Arial" charset="0"/>
              <a:buChar char="►"/>
              <a:tabLst>
                <a:tab pos="4121150" algn="l"/>
              </a:tabLst>
            </a:pPr>
            <a:r>
              <a:rPr lang="en-US" sz="2400" dirty="0" smtClean="0">
                <a:solidFill>
                  <a:srgbClr val="000066"/>
                </a:solidFill>
              </a:rPr>
              <a:t>Lays Brown Eggs</a:t>
            </a:r>
          </a:p>
        </p:txBody>
      </p:sp>
      <p:pic>
        <p:nvPicPr>
          <p:cNvPr id="77826" name="Picture 2" descr="http://www.nebraskacharolais.com/images/cowcalf.jpg"/>
          <p:cNvPicPr>
            <a:picLocks noChangeAspect="1" noChangeArrowheads="1"/>
          </p:cNvPicPr>
          <p:nvPr/>
        </p:nvPicPr>
        <p:blipFill>
          <a:blip r:embed="rId2" cstate="print"/>
          <a:stretch>
            <a:fillRect/>
          </a:stretch>
        </p:blipFill>
        <p:spPr bwMode="auto">
          <a:xfrm>
            <a:off x="4648200" y="1371600"/>
            <a:ext cx="3657600" cy="4581238"/>
          </a:xfrm>
          <a:prstGeom prst="rect">
            <a:avLst/>
          </a:prstGeom>
          <a:noFill/>
        </p:spPr>
      </p:pic>
      <p:sp>
        <p:nvSpPr>
          <p:cNvPr id="5"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p:cTn id="7" dur="500" fill="hold"/>
                                        <p:tgtEl>
                                          <p:spTgt spid="983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3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8307">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 calcmode="lin" valueType="num">
                                      <p:cBhvr>
                                        <p:cTn id="12" dur="500" fill="hold"/>
                                        <p:tgtEl>
                                          <p:spTgt spid="9830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830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8307">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 calcmode="lin" valueType="num">
                                      <p:cBhvr>
                                        <p:cTn id="17" dur="500" fill="hold"/>
                                        <p:tgtEl>
                                          <p:spTgt spid="9830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9830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bwMode="auto">
          <a:xfrm>
            <a:off x="609600" y="1371600"/>
            <a:ext cx="7772400" cy="30511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6000" dirty="0" smtClean="0">
                <a:solidFill>
                  <a:srgbClr val="003366"/>
                </a:solidFill>
              </a:rPr>
              <a:t>Poultry Production in NC</a:t>
            </a:r>
            <a:br>
              <a:rPr lang="en-US" sz="6000" dirty="0" smtClean="0">
                <a:solidFill>
                  <a:srgbClr val="003366"/>
                </a:solidFill>
              </a:rPr>
            </a:br>
            <a:r>
              <a:rPr lang="en-US" sz="3600" dirty="0" smtClean="0">
                <a:solidFill>
                  <a:srgbClr val="003366"/>
                </a:solidFill>
              </a:rPr>
              <a:t/>
            </a:r>
            <a:br>
              <a:rPr lang="en-US" sz="3600" dirty="0" smtClean="0">
                <a:solidFill>
                  <a:srgbClr val="003366"/>
                </a:solidFill>
              </a:rPr>
            </a:br>
            <a:r>
              <a:rPr lang="en-US" sz="6000" dirty="0" smtClean="0">
                <a:solidFill>
                  <a:srgbClr val="003366"/>
                </a:solidFill>
              </a:rPr>
              <a:t>– </a:t>
            </a:r>
            <a:r>
              <a:rPr lang="en-US" sz="6000" i="1" dirty="0" smtClean="0">
                <a:solidFill>
                  <a:srgbClr val="003366"/>
                </a:solidFill>
              </a:rPr>
              <a:t>Broilers</a:t>
            </a:r>
            <a:r>
              <a:rPr lang="en-US" sz="6000" dirty="0" smtClean="0">
                <a:solidFill>
                  <a:srgbClr val="003366"/>
                </a:solidFill>
              </a:rPr>
              <a:t> –</a:t>
            </a:r>
          </a:p>
        </p:txBody>
      </p:sp>
      <p:sp>
        <p:nvSpPr>
          <p:cNvPr id="3"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Broiler Production</a:t>
            </a:r>
            <a:endParaRPr lang="en-US" dirty="0">
              <a:solidFill>
                <a:srgbClr val="000066"/>
              </a:solidFill>
            </a:endParaRPr>
          </a:p>
        </p:txBody>
      </p:sp>
      <p:sp>
        <p:nvSpPr>
          <p:cNvPr id="3" name="Content Placeholder 2"/>
          <p:cNvSpPr>
            <a:spLocks noGrp="1"/>
          </p:cNvSpPr>
          <p:nvPr>
            <p:ph idx="1"/>
          </p:nvPr>
        </p:nvSpPr>
        <p:spPr/>
        <p:txBody>
          <a:bodyPr/>
          <a:lstStyle/>
          <a:p>
            <a:r>
              <a:rPr lang="en-US" sz="2800" dirty="0" smtClean="0">
                <a:solidFill>
                  <a:srgbClr val="000066"/>
                </a:solidFill>
              </a:rPr>
              <a:t>Broilers are grown on the floor of large “Broiler Houses.”  Each house can hold over 100,000 birds.</a:t>
            </a:r>
            <a:endParaRPr lang="en-US" sz="2800" dirty="0">
              <a:solidFill>
                <a:srgbClr val="000066"/>
              </a:solidFill>
            </a:endParaRPr>
          </a:p>
        </p:txBody>
      </p:sp>
      <p:pic>
        <p:nvPicPr>
          <p:cNvPr id="51201" name="Picture 1"/>
          <p:cNvPicPr>
            <a:picLocks noChangeAspect="1" noChangeArrowheads="1"/>
          </p:cNvPicPr>
          <p:nvPr/>
        </p:nvPicPr>
        <p:blipFill>
          <a:blip r:embed="rId2" cstate="print"/>
          <a:srcRect/>
          <a:stretch>
            <a:fillRect/>
          </a:stretch>
        </p:blipFill>
        <p:spPr bwMode="auto">
          <a:xfrm>
            <a:off x="1219200" y="3200400"/>
            <a:ext cx="7008962" cy="2857500"/>
          </a:xfrm>
          <a:prstGeom prst="rect">
            <a:avLst/>
          </a:prstGeom>
          <a:noFill/>
          <a:ln w="9525">
            <a:noFill/>
            <a:miter lim="800000"/>
            <a:headEnd/>
            <a:tailEnd/>
          </a:ln>
        </p:spPr>
      </p:pic>
      <p:sp>
        <p:nvSpPr>
          <p:cNvPr id="5"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3250" name="Picture 2" descr="http://photos.tradeholding.com/attach/hash117/120949/complate_house.jpg"/>
          <p:cNvPicPr>
            <a:picLocks noChangeAspect="1" noChangeArrowheads="1"/>
          </p:cNvPicPr>
          <p:nvPr/>
        </p:nvPicPr>
        <p:blipFill>
          <a:blip r:embed="rId2" cstate="print"/>
          <a:srcRect/>
          <a:stretch>
            <a:fillRect/>
          </a:stretch>
        </p:blipFill>
        <p:spPr bwMode="auto">
          <a:xfrm>
            <a:off x="228600" y="228600"/>
            <a:ext cx="4762500" cy="3590925"/>
          </a:xfrm>
          <a:prstGeom prst="rect">
            <a:avLst/>
          </a:prstGeom>
          <a:noFill/>
        </p:spPr>
      </p:pic>
      <p:pic>
        <p:nvPicPr>
          <p:cNvPr id="53252" name="Picture 4" descr="http://photos.tradeholding.com/attach/hash117/120949/noraml_pan.jpg"/>
          <p:cNvPicPr>
            <a:picLocks noChangeAspect="1" noChangeArrowheads="1"/>
          </p:cNvPicPr>
          <p:nvPr/>
        </p:nvPicPr>
        <p:blipFill>
          <a:blip r:embed="rId3" cstate="print"/>
          <a:srcRect/>
          <a:stretch>
            <a:fillRect/>
          </a:stretch>
        </p:blipFill>
        <p:spPr bwMode="auto">
          <a:xfrm>
            <a:off x="3810000" y="2895600"/>
            <a:ext cx="4762500" cy="3571875"/>
          </a:xfrm>
          <a:prstGeom prst="rect">
            <a:avLst/>
          </a:prstGeom>
          <a:noFill/>
        </p:spPr>
      </p:pic>
      <p:sp>
        <p:nvSpPr>
          <p:cNvPr id="6"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Broiler Production</a:t>
            </a:r>
            <a:endParaRPr lang="en-US" dirty="0">
              <a:solidFill>
                <a:srgbClr val="000066"/>
              </a:solidFill>
            </a:endParaRPr>
          </a:p>
        </p:txBody>
      </p:sp>
      <p:sp>
        <p:nvSpPr>
          <p:cNvPr id="3" name="Content Placeholder 2"/>
          <p:cNvSpPr>
            <a:spLocks noGrp="1"/>
          </p:cNvSpPr>
          <p:nvPr>
            <p:ph idx="1"/>
          </p:nvPr>
        </p:nvSpPr>
        <p:spPr/>
        <p:txBody>
          <a:bodyPr/>
          <a:lstStyle/>
          <a:p>
            <a:endParaRPr lang="en-US"/>
          </a:p>
        </p:txBody>
      </p:sp>
      <p:pic>
        <p:nvPicPr>
          <p:cNvPr id="52226" name="Picture 2" descr="http://www.vivid.ro/images/90/broiler-house.jpg"/>
          <p:cNvPicPr>
            <a:picLocks noChangeAspect="1" noChangeArrowheads="1"/>
          </p:cNvPicPr>
          <p:nvPr/>
        </p:nvPicPr>
        <p:blipFill>
          <a:blip r:embed="rId2" cstate="print"/>
          <a:srcRect/>
          <a:stretch>
            <a:fillRect/>
          </a:stretch>
        </p:blipFill>
        <p:spPr bwMode="auto">
          <a:xfrm>
            <a:off x="762000" y="1752600"/>
            <a:ext cx="7696200" cy="4050632"/>
          </a:xfrm>
          <a:prstGeom prst="rect">
            <a:avLst/>
          </a:prstGeom>
          <a:noFill/>
        </p:spPr>
      </p:pic>
      <p:sp>
        <p:nvSpPr>
          <p:cNvPr id="5"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p:cNvPicPr>
            <a:picLocks noChangeAspect="1" noChangeArrowheads="1"/>
          </p:cNvPicPr>
          <p:nvPr/>
        </p:nvPicPr>
        <p:blipFill>
          <a:blip r:embed="rId2" cstate="print"/>
          <a:srcRect/>
          <a:stretch>
            <a:fillRect/>
          </a:stretch>
        </p:blipFill>
        <p:spPr bwMode="auto">
          <a:xfrm>
            <a:off x="6019800" y="3657600"/>
            <a:ext cx="2400887" cy="2438400"/>
          </a:xfrm>
          <a:prstGeom prst="rect">
            <a:avLst/>
          </a:prstGeom>
          <a:noFill/>
          <a:ln w="9525">
            <a:noFill/>
            <a:miter lim="800000"/>
            <a:headEnd/>
            <a:tailEnd/>
          </a:ln>
        </p:spPr>
      </p:pic>
      <p:pic>
        <p:nvPicPr>
          <p:cNvPr id="58373" name="Picture 5" descr="http://layercakewine.files.wordpress.com/2009/06/whole_chicken_medio.jpg"/>
          <p:cNvPicPr>
            <a:picLocks noChangeAspect="1" noChangeArrowheads="1"/>
          </p:cNvPicPr>
          <p:nvPr/>
        </p:nvPicPr>
        <p:blipFill>
          <a:blip r:embed="rId3" cstate="print"/>
          <a:srcRect/>
          <a:stretch>
            <a:fillRect/>
          </a:stretch>
        </p:blipFill>
        <p:spPr bwMode="auto">
          <a:xfrm>
            <a:off x="5791200" y="762000"/>
            <a:ext cx="2857500" cy="2857500"/>
          </a:xfrm>
          <a:prstGeom prst="rect">
            <a:avLst/>
          </a:prstGeom>
          <a:noFill/>
        </p:spPr>
      </p:pic>
      <p:sp>
        <p:nvSpPr>
          <p:cNvPr id="2" name="Title 1"/>
          <p:cNvSpPr>
            <a:spLocks noGrp="1"/>
          </p:cNvSpPr>
          <p:nvPr>
            <p:ph type="title"/>
          </p:nvPr>
        </p:nvSpPr>
        <p:spPr/>
        <p:txBody>
          <a:bodyPr/>
          <a:lstStyle/>
          <a:p>
            <a:r>
              <a:rPr lang="en-US" dirty="0" smtClean="0">
                <a:solidFill>
                  <a:srgbClr val="000066"/>
                </a:solidFill>
              </a:rPr>
              <a:t>Broiler Production</a:t>
            </a:r>
            <a:endParaRPr lang="en-US" dirty="0">
              <a:solidFill>
                <a:srgbClr val="000066"/>
              </a:solidFill>
            </a:endParaRPr>
          </a:p>
        </p:txBody>
      </p:sp>
      <p:sp>
        <p:nvSpPr>
          <p:cNvPr id="3" name="Content Placeholder 2"/>
          <p:cNvSpPr>
            <a:spLocks noGrp="1"/>
          </p:cNvSpPr>
          <p:nvPr>
            <p:ph idx="1"/>
          </p:nvPr>
        </p:nvSpPr>
        <p:spPr>
          <a:xfrm>
            <a:off x="457200" y="1295400"/>
            <a:ext cx="5105400" cy="4525963"/>
          </a:xfrm>
        </p:spPr>
        <p:txBody>
          <a:bodyPr/>
          <a:lstStyle/>
          <a:p>
            <a:r>
              <a:rPr lang="en-US" sz="2800" dirty="0" smtClean="0">
                <a:solidFill>
                  <a:srgbClr val="000066"/>
                </a:solidFill>
              </a:rPr>
              <a:t>Broilers will reach market weight and maturity in about 9 weeks.</a:t>
            </a:r>
          </a:p>
          <a:p>
            <a:r>
              <a:rPr lang="en-US" sz="2800" dirty="0" smtClean="0">
                <a:solidFill>
                  <a:srgbClr val="000066"/>
                </a:solidFill>
              </a:rPr>
              <a:t>They will be between 3 and 5 lbs in weight.</a:t>
            </a:r>
          </a:p>
          <a:p>
            <a:r>
              <a:rPr lang="en-US" sz="2800" dirty="0" smtClean="0">
                <a:solidFill>
                  <a:srgbClr val="000066"/>
                </a:solidFill>
              </a:rPr>
              <a:t>They will be used for whole fryers or cut into parts or specialty cuts for the grocery store.</a:t>
            </a:r>
            <a:endParaRPr lang="en-US" sz="2800" dirty="0">
              <a:solidFill>
                <a:srgbClr val="000066"/>
              </a:solidFill>
            </a:endParaRPr>
          </a:p>
        </p:txBody>
      </p:sp>
      <p:sp>
        <p:nvSpPr>
          <p:cNvPr id="6"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Broiler Production</a:t>
            </a:r>
            <a:endParaRPr lang="en-US" dirty="0">
              <a:solidFill>
                <a:srgbClr val="000066"/>
              </a:solidFill>
            </a:endParaRPr>
          </a:p>
        </p:txBody>
      </p:sp>
      <p:sp>
        <p:nvSpPr>
          <p:cNvPr id="3" name="Content Placeholder 2"/>
          <p:cNvSpPr>
            <a:spLocks noGrp="1"/>
          </p:cNvSpPr>
          <p:nvPr>
            <p:ph idx="1"/>
          </p:nvPr>
        </p:nvSpPr>
        <p:spPr/>
        <p:txBody>
          <a:bodyPr/>
          <a:lstStyle/>
          <a:p>
            <a:r>
              <a:rPr lang="en-US" sz="2800" dirty="0" smtClean="0">
                <a:solidFill>
                  <a:srgbClr val="000066"/>
                </a:solidFill>
              </a:rPr>
              <a:t>Almost 99% of all Broilers grown in the US are grown on Vertical Integration systems.</a:t>
            </a:r>
          </a:p>
          <a:p>
            <a:endParaRPr lang="en-US" sz="2800" dirty="0" smtClean="0">
              <a:solidFill>
                <a:srgbClr val="000066"/>
              </a:solidFill>
            </a:endParaRPr>
          </a:p>
          <a:p>
            <a:r>
              <a:rPr lang="en-US" sz="2800" dirty="0" smtClean="0">
                <a:solidFill>
                  <a:srgbClr val="000066"/>
                </a:solidFill>
              </a:rPr>
              <a:t>Vertical Integration is when two or more steps of production, marketing or processing are linked.</a:t>
            </a:r>
            <a:endParaRPr lang="en-US" sz="2800" dirty="0">
              <a:solidFill>
                <a:srgbClr val="000066"/>
              </a:solidFill>
            </a:endParaRPr>
          </a:p>
        </p:txBody>
      </p:sp>
      <p:pic>
        <p:nvPicPr>
          <p:cNvPr id="59393" name="Picture 1"/>
          <p:cNvPicPr>
            <a:picLocks noChangeAspect="1" noChangeArrowheads="1"/>
          </p:cNvPicPr>
          <p:nvPr/>
        </p:nvPicPr>
        <p:blipFill>
          <a:blip r:embed="rId2" cstate="print"/>
          <a:srcRect/>
          <a:stretch>
            <a:fillRect/>
          </a:stretch>
        </p:blipFill>
        <p:spPr bwMode="auto">
          <a:xfrm>
            <a:off x="533400" y="4343400"/>
            <a:ext cx="2290156" cy="1447800"/>
          </a:xfrm>
          <a:prstGeom prst="rect">
            <a:avLst/>
          </a:prstGeom>
          <a:noFill/>
          <a:ln w="9525">
            <a:noFill/>
            <a:miter lim="800000"/>
            <a:headEnd/>
            <a:tailEnd/>
          </a:ln>
        </p:spPr>
      </p:pic>
      <p:pic>
        <p:nvPicPr>
          <p:cNvPr id="59394" name="Picture 2"/>
          <p:cNvPicPr>
            <a:picLocks noChangeAspect="1" noChangeArrowheads="1"/>
          </p:cNvPicPr>
          <p:nvPr/>
        </p:nvPicPr>
        <p:blipFill>
          <a:blip r:embed="rId3" cstate="print"/>
          <a:srcRect/>
          <a:stretch>
            <a:fillRect/>
          </a:stretch>
        </p:blipFill>
        <p:spPr bwMode="auto">
          <a:xfrm>
            <a:off x="3581400" y="4495800"/>
            <a:ext cx="2286000" cy="1368688"/>
          </a:xfrm>
          <a:prstGeom prst="rect">
            <a:avLst/>
          </a:prstGeom>
          <a:noFill/>
          <a:ln w="9525">
            <a:noFill/>
            <a:miter lim="800000"/>
            <a:headEnd/>
            <a:tailEnd/>
          </a:ln>
        </p:spPr>
      </p:pic>
      <p:pic>
        <p:nvPicPr>
          <p:cNvPr id="59396" name="Picture 4"/>
          <p:cNvPicPr>
            <a:picLocks noChangeAspect="1" noChangeArrowheads="1"/>
          </p:cNvPicPr>
          <p:nvPr/>
        </p:nvPicPr>
        <p:blipFill>
          <a:blip r:embed="rId4" cstate="print"/>
          <a:srcRect/>
          <a:stretch>
            <a:fillRect/>
          </a:stretch>
        </p:blipFill>
        <p:spPr bwMode="auto">
          <a:xfrm>
            <a:off x="6400800" y="4419600"/>
            <a:ext cx="2200275" cy="1457325"/>
          </a:xfrm>
          <a:prstGeom prst="rect">
            <a:avLst/>
          </a:prstGeom>
          <a:noFill/>
          <a:ln w="9525">
            <a:noFill/>
            <a:miter lim="800000"/>
            <a:headEnd/>
            <a:tailEnd/>
          </a:ln>
        </p:spPr>
      </p:pic>
      <p:sp>
        <p:nvSpPr>
          <p:cNvPr id="7"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Broiler Production</a:t>
            </a:r>
            <a:endParaRPr lang="en-US" dirty="0"/>
          </a:p>
        </p:txBody>
      </p:sp>
      <p:sp>
        <p:nvSpPr>
          <p:cNvPr id="3" name="Content Placeholder 2"/>
          <p:cNvSpPr>
            <a:spLocks noGrp="1"/>
          </p:cNvSpPr>
          <p:nvPr>
            <p:ph idx="1"/>
          </p:nvPr>
        </p:nvSpPr>
        <p:spPr/>
        <p:txBody>
          <a:bodyPr/>
          <a:lstStyle/>
          <a:p>
            <a:r>
              <a:rPr lang="en-US" sz="2800" dirty="0" smtClean="0">
                <a:solidFill>
                  <a:srgbClr val="000066"/>
                </a:solidFill>
              </a:rPr>
              <a:t>Vertical Integration is like contract growing:</a:t>
            </a:r>
          </a:p>
          <a:p>
            <a:r>
              <a:rPr lang="en-US" sz="2800" dirty="0" smtClean="0">
                <a:solidFill>
                  <a:srgbClr val="000066"/>
                </a:solidFill>
              </a:rPr>
              <a:t>The grower signs a contract in which:</a:t>
            </a:r>
          </a:p>
          <a:p>
            <a:r>
              <a:rPr lang="en-US" sz="2800" dirty="0" smtClean="0">
                <a:solidFill>
                  <a:srgbClr val="000066"/>
                </a:solidFill>
              </a:rPr>
              <a:t> The grower provides the house, and is guaranteed a price for each bird produced.</a:t>
            </a:r>
          </a:p>
          <a:p>
            <a:r>
              <a:rPr lang="en-US" sz="2800" dirty="0" smtClean="0">
                <a:solidFill>
                  <a:srgbClr val="000066"/>
                </a:solidFill>
              </a:rPr>
              <a:t>The producer provides everything else to the grower.</a:t>
            </a:r>
          </a:p>
          <a:p>
            <a:pPr>
              <a:buNone/>
            </a:pPr>
            <a:endParaRPr lang="en-US" sz="2800" dirty="0" smtClean="0">
              <a:solidFill>
                <a:srgbClr val="000066"/>
              </a:solidFill>
            </a:endParaRPr>
          </a:p>
          <a:p>
            <a:endParaRPr lang="en-US" dirty="0"/>
          </a:p>
        </p:txBody>
      </p:sp>
      <p:sp>
        <p:nvSpPr>
          <p:cNvPr id="4"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bwMode="auto">
          <a:xfrm>
            <a:off x="609600" y="1371600"/>
            <a:ext cx="7772400" cy="30511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6000" dirty="0" smtClean="0">
                <a:solidFill>
                  <a:srgbClr val="003366"/>
                </a:solidFill>
              </a:rPr>
              <a:t>Poultry Production in NC</a:t>
            </a:r>
            <a:br>
              <a:rPr lang="en-US" sz="6000" dirty="0" smtClean="0">
                <a:solidFill>
                  <a:srgbClr val="003366"/>
                </a:solidFill>
              </a:rPr>
            </a:br>
            <a:r>
              <a:rPr lang="en-US" sz="3600" dirty="0" smtClean="0">
                <a:solidFill>
                  <a:srgbClr val="003366"/>
                </a:solidFill>
              </a:rPr>
              <a:t/>
            </a:r>
            <a:br>
              <a:rPr lang="en-US" sz="3600" dirty="0" smtClean="0">
                <a:solidFill>
                  <a:srgbClr val="003366"/>
                </a:solidFill>
              </a:rPr>
            </a:br>
            <a:r>
              <a:rPr lang="en-US" sz="6000" dirty="0" smtClean="0">
                <a:solidFill>
                  <a:srgbClr val="003366"/>
                </a:solidFill>
              </a:rPr>
              <a:t>– </a:t>
            </a:r>
            <a:r>
              <a:rPr lang="en-US" sz="6000" i="1" dirty="0" smtClean="0">
                <a:solidFill>
                  <a:srgbClr val="003366"/>
                </a:solidFill>
              </a:rPr>
              <a:t>Layers</a:t>
            </a:r>
            <a:r>
              <a:rPr lang="en-US" sz="6000" dirty="0" smtClean="0">
                <a:solidFill>
                  <a:srgbClr val="003366"/>
                </a:solidFill>
              </a:rPr>
              <a:t> –</a:t>
            </a:r>
          </a:p>
        </p:txBody>
      </p:sp>
      <p:sp>
        <p:nvSpPr>
          <p:cNvPr id="3"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Layers</a:t>
            </a:r>
            <a:endParaRPr lang="en-US" dirty="0">
              <a:solidFill>
                <a:srgbClr val="000066"/>
              </a:solidFill>
            </a:endParaRPr>
          </a:p>
        </p:txBody>
      </p:sp>
      <p:sp>
        <p:nvSpPr>
          <p:cNvPr id="3" name="Content Placeholder 2"/>
          <p:cNvSpPr>
            <a:spLocks noGrp="1"/>
          </p:cNvSpPr>
          <p:nvPr>
            <p:ph idx="1"/>
          </p:nvPr>
        </p:nvSpPr>
        <p:spPr/>
        <p:txBody>
          <a:bodyPr/>
          <a:lstStyle/>
          <a:p>
            <a:r>
              <a:rPr lang="en-US" sz="2800" dirty="0" smtClean="0">
                <a:solidFill>
                  <a:srgbClr val="000066"/>
                </a:solidFill>
              </a:rPr>
              <a:t>Layers are kept in “layer cages” in large open barns.</a:t>
            </a:r>
          </a:p>
          <a:p>
            <a:endParaRPr lang="en-US" dirty="0" smtClean="0"/>
          </a:p>
        </p:txBody>
      </p:sp>
      <p:pic>
        <p:nvPicPr>
          <p:cNvPr id="4" name="Picture 2" descr="Alaso Layer Cages"/>
          <p:cNvPicPr>
            <a:picLocks noChangeAspect="1" noChangeArrowheads="1"/>
          </p:cNvPicPr>
          <p:nvPr/>
        </p:nvPicPr>
        <p:blipFill>
          <a:blip r:embed="rId2" cstate="print"/>
          <a:srcRect/>
          <a:stretch>
            <a:fillRect/>
          </a:stretch>
        </p:blipFill>
        <p:spPr bwMode="auto">
          <a:xfrm>
            <a:off x="1295400" y="2819400"/>
            <a:ext cx="6477000" cy="3238501"/>
          </a:xfrm>
          <a:prstGeom prst="rect">
            <a:avLst/>
          </a:prstGeom>
          <a:noFill/>
        </p:spPr>
      </p:pic>
      <p:sp>
        <p:nvSpPr>
          <p:cNvPr id="5"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bwMode="auto">
          <a:xfrm>
            <a:off x="419100" y="533400"/>
            <a:ext cx="8305800"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7200" dirty="0" smtClean="0">
                <a:solidFill>
                  <a:srgbClr val="003366"/>
                </a:solidFill>
              </a:rPr>
              <a:t>Poultry 101</a:t>
            </a:r>
          </a:p>
        </p:txBody>
      </p:sp>
      <p:sp>
        <p:nvSpPr>
          <p:cNvPr id="4099" name="Rectangle 5"/>
          <p:cNvSpPr>
            <a:spLocks noGrp="1" noChangeArrowheads="1"/>
          </p:cNvSpPr>
          <p:nvPr>
            <p:ph type="subTitle" idx="1"/>
          </p:nvPr>
        </p:nvSpPr>
        <p:spPr bwMode="auto">
          <a:xfrm>
            <a:off x="0" y="5029200"/>
            <a:ext cx="91440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400" dirty="0" smtClean="0">
                <a:solidFill>
                  <a:srgbClr val="000066"/>
                </a:solidFill>
              </a:rPr>
              <a:t>Cleveland High School</a:t>
            </a:r>
          </a:p>
        </p:txBody>
      </p:sp>
      <p:pic>
        <p:nvPicPr>
          <p:cNvPr id="31748" name="Picture 4" descr="http://pigsfearme.com/yahoo_site_admin/assets/images/chicken_gif.83145204.gif"/>
          <p:cNvPicPr>
            <a:picLocks noChangeAspect="1" noChangeArrowheads="1"/>
          </p:cNvPicPr>
          <p:nvPr/>
        </p:nvPicPr>
        <p:blipFill>
          <a:blip r:embed="rId3" cstate="print"/>
          <a:srcRect/>
          <a:stretch>
            <a:fillRect/>
          </a:stretch>
        </p:blipFill>
        <p:spPr bwMode="auto">
          <a:xfrm>
            <a:off x="2743200" y="1752600"/>
            <a:ext cx="3429000" cy="3429000"/>
          </a:xfrm>
          <a:prstGeom prst="rect">
            <a:avLst/>
          </a:prstGeom>
          <a:noFill/>
        </p:spPr>
      </p:pic>
      <p:sp>
        <p:nvSpPr>
          <p:cNvPr id="5"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Layers</a:t>
            </a:r>
            <a:endParaRPr lang="en-US" dirty="0">
              <a:solidFill>
                <a:srgbClr val="000066"/>
              </a:solidFill>
            </a:endParaRPr>
          </a:p>
        </p:txBody>
      </p:sp>
      <p:sp>
        <p:nvSpPr>
          <p:cNvPr id="3" name="Content Placeholder 2"/>
          <p:cNvSpPr>
            <a:spLocks noGrp="1"/>
          </p:cNvSpPr>
          <p:nvPr>
            <p:ph idx="1"/>
          </p:nvPr>
        </p:nvSpPr>
        <p:spPr/>
        <p:txBody>
          <a:bodyPr/>
          <a:lstStyle/>
          <a:p>
            <a:r>
              <a:rPr lang="en-US" sz="2800" dirty="0" smtClean="0">
                <a:solidFill>
                  <a:srgbClr val="000066"/>
                </a:solidFill>
              </a:rPr>
              <a:t>The cages are often stacked on top of each other to increase the number of layers in an area</a:t>
            </a:r>
            <a:endParaRPr lang="en-US" sz="2800" dirty="0">
              <a:solidFill>
                <a:srgbClr val="000066"/>
              </a:solidFill>
            </a:endParaRPr>
          </a:p>
        </p:txBody>
      </p:sp>
      <p:pic>
        <p:nvPicPr>
          <p:cNvPr id="1026" name="Picture 2" descr="Diagram of a section of a caged-layer poultry house, showing stacked cages and manure accumulated on the flat floor."/>
          <p:cNvPicPr>
            <a:picLocks noChangeAspect="1" noChangeArrowheads="1"/>
          </p:cNvPicPr>
          <p:nvPr/>
        </p:nvPicPr>
        <p:blipFill>
          <a:blip r:embed="rId2" cstate="print"/>
          <a:srcRect/>
          <a:stretch>
            <a:fillRect/>
          </a:stretch>
        </p:blipFill>
        <p:spPr bwMode="auto">
          <a:xfrm>
            <a:off x="1828800" y="3200400"/>
            <a:ext cx="5334000" cy="2933700"/>
          </a:xfrm>
          <a:prstGeom prst="rect">
            <a:avLst/>
          </a:prstGeom>
          <a:noFill/>
        </p:spPr>
      </p:pic>
      <p:sp>
        <p:nvSpPr>
          <p:cNvPr id="5"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66"/>
                </a:solidFill>
              </a:rPr>
              <a:t>Layers</a:t>
            </a:r>
            <a:endParaRPr lang="en-US" dirty="0">
              <a:solidFill>
                <a:srgbClr val="000066"/>
              </a:solidFill>
            </a:endParaRPr>
          </a:p>
        </p:txBody>
      </p:sp>
      <p:sp>
        <p:nvSpPr>
          <p:cNvPr id="3" name="Content Placeholder 2"/>
          <p:cNvSpPr>
            <a:spLocks noGrp="1"/>
          </p:cNvSpPr>
          <p:nvPr>
            <p:ph idx="1"/>
          </p:nvPr>
        </p:nvSpPr>
        <p:spPr>
          <a:xfrm>
            <a:off x="457200" y="1600200"/>
            <a:ext cx="3429000" cy="4525963"/>
          </a:xfrm>
        </p:spPr>
        <p:txBody>
          <a:bodyPr/>
          <a:lstStyle/>
          <a:p>
            <a:r>
              <a:rPr lang="en-US" sz="2800" dirty="0" smtClean="0">
                <a:solidFill>
                  <a:srgbClr val="000066"/>
                </a:solidFill>
              </a:rPr>
              <a:t>The cages are tilted so that eggs will collect at the front of the cage and then can be transported to a collection area</a:t>
            </a:r>
          </a:p>
          <a:p>
            <a:endParaRPr lang="en-US" dirty="0"/>
          </a:p>
        </p:txBody>
      </p:sp>
      <p:pic>
        <p:nvPicPr>
          <p:cNvPr id="5" name="Picture 4" descr="Poultry chicken egg layer cages  - Image"/>
          <p:cNvPicPr>
            <a:picLocks noChangeAspect="1" noChangeArrowheads="1"/>
          </p:cNvPicPr>
          <p:nvPr/>
        </p:nvPicPr>
        <p:blipFill>
          <a:blip r:embed="rId2" cstate="print"/>
          <a:srcRect/>
          <a:stretch>
            <a:fillRect/>
          </a:stretch>
        </p:blipFill>
        <p:spPr bwMode="auto">
          <a:xfrm>
            <a:off x="4267200" y="2209800"/>
            <a:ext cx="4673599" cy="3505200"/>
          </a:xfrm>
          <a:prstGeom prst="rect">
            <a:avLst/>
          </a:prstGeom>
          <a:noFill/>
        </p:spPr>
      </p:pic>
      <p:sp>
        <p:nvSpPr>
          <p:cNvPr id="6"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4343400"/>
          </a:xfrm>
        </p:spPr>
        <p:txBody>
          <a:bodyPr/>
          <a:lstStyle/>
          <a:p>
            <a:r>
              <a:rPr lang="en-US" sz="2600" dirty="0" smtClean="0">
                <a:solidFill>
                  <a:srgbClr val="000066"/>
                </a:solidFill>
              </a:rPr>
              <a:t>Layers begin producing eggs at 21 weeks of age, then they will produce an average of an egg a day for the first year.</a:t>
            </a:r>
          </a:p>
          <a:p>
            <a:endParaRPr lang="en-US" sz="2600" dirty="0" smtClean="0">
              <a:solidFill>
                <a:srgbClr val="000066"/>
              </a:solidFill>
            </a:endParaRPr>
          </a:p>
          <a:p>
            <a:r>
              <a:rPr lang="en-US" sz="2600" dirty="0" smtClean="0">
                <a:solidFill>
                  <a:srgbClr val="000066"/>
                </a:solidFill>
              </a:rPr>
              <a:t>They next go through a molting period for approximately 3 months in which they will stop producing eggs and produce new feathers.</a:t>
            </a:r>
          </a:p>
          <a:p>
            <a:endParaRPr lang="en-US" sz="2600" dirty="0" smtClean="0">
              <a:solidFill>
                <a:srgbClr val="000066"/>
              </a:solidFill>
            </a:endParaRPr>
          </a:p>
          <a:p>
            <a:r>
              <a:rPr lang="en-US" sz="2600" dirty="0" smtClean="0">
                <a:solidFill>
                  <a:srgbClr val="000066"/>
                </a:solidFill>
              </a:rPr>
              <a:t>Artificial light is used to increase the laying ability of the birds</a:t>
            </a:r>
            <a:endParaRPr lang="en-US" sz="2600" dirty="0">
              <a:solidFill>
                <a:srgbClr val="000066"/>
              </a:solidFill>
            </a:endParaRPr>
          </a:p>
        </p:txBody>
      </p:sp>
      <p:sp>
        <p:nvSpPr>
          <p:cNvPr id="4"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800" dirty="0" smtClean="0">
                <a:solidFill>
                  <a:srgbClr val="000066"/>
                </a:solidFill>
              </a:rPr>
              <a:t>The collected eggs are unfertilized and must be refrigerated within 5 hours to ensure freshness.</a:t>
            </a:r>
          </a:p>
          <a:p>
            <a:endParaRPr lang="en-US" sz="2800" dirty="0" smtClean="0">
              <a:solidFill>
                <a:srgbClr val="000066"/>
              </a:solidFill>
            </a:endParaRPr>
          </a:p>
          <a:p>
            <a:r>
              <a:rPr lang="en-US" sz="2800" dirty="0" smtClean="0">
                <a:solidFill>
                  <a:srgbClr val="000066"/>
                </a:solidFill>
              </a:rPr>
              <a:t>The eggs are weighed, inspected and candled to determine quality.</a:t>
            </a:r>
          </a:p>
        </p:txBody>
      </p:sp>
      <p:sp>
        <p:nvSpPr>
          <p:cNvPr id="4"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Factors</a:t>
            </a:r>
            <a:endParaRPr lang="en-US" dirty="0"/>
          </a:p>
        </p:txBody>
      </p:sp>
      <p:sp>
        <p:nvSpPr>
          <p:cNvPr id="3" name="Content Placeholder 2"/>
          <p:cNvSpPr>
            <a:spLocks noGrp="1"/>
          </p:cNvSpPr>
          <p:nvPr>
            <p:ph idx="1"/>
          </p:nvPr>
        </p:nvSpPr>
        <p:spPr/>
        <p:txBody>
          <a:bodyPr/>
          <a:lstStyle/>
          <a:p>
            <a:r>
              <a:rPr lang="en-US" dirty="0" smtClean="0"/>
              <a:t> Confirmations – ideal is normal breastbone, back, legs and wings </a:t>
            </a:r>
          </a:p>
          <a:p>
            <a:endParaRPr lang="en-US" dirty="0" smtClean="0"/>
          </a:p>
          <a:p>
            <a:r>
              <a:rPr lang="en-US" dirty="0" smtClean="0"/>
              <a:t>Fleshing – well fleshed or muscled is ideal</a:t>
            </a:r>
          </a:p>
          <a:p>
            <a:pPr>
              <a:buNone/>
            </a:pPr>
            <a:r>
              <a:rPr lang="en-US" dirty="0" smtClean="0"/>
              <a:t> </a:t>
            </a:r>
          </a:p>
          <a:p>
            <a:r>
              <a:rPr lang="en-US" dirty="0" smtClean="0"/>
              <a:t>Fat covering – well covered is ideal </a:t>
            </a:r>
          </a:p>
          <a:p>
            <a:endParaRPr lang="en-US" dirty="0"/>
          </a:p>
        </p:txBody>
      </p:sp>
      <p:sp>
        <p:nvSpPr>
          <p:cNvPr id="4"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Factors</a:t>
            </a:r>
            <a:endParaRPr lang="en-US" dirty="0"/>
          </a:p>
        </p:txBody>
      </p:sp>
      <p:sp>
        <p:nvSpPr>
          <p:cNvPr id="3" name="Content Placeholder 2"/>
          <p:cNvSpPr>
            <a:spLocks noGrp="1"/>
          </p:cNvSpPr>
          <p:nvPr>
            <p:ph idx="1"/>
          </p:nvPr>
        </p:nvSpPr>
        <p:spPr/>
        <p:txBody>
          <a:bodyPr/>
          <a:lstStyle/>
          <a:p>
            <a:r>
              <a:rPr lang="en-US" sz="2800" dirty="0" smtClean="0"/>
              <a:t>Exposed flesh – none is ideal, to grade A – breast and legs cannot have more than  </a:t>
            </a:r>
          </a:p>
          <a:p>
            <a:endParaRPr lang="en-US" sz="2800" dirty="0" smtClean="0"/>
          </a:p>
          <a:p>
            <a:r>
              <a:rPr lang="en-US" sz="2800" dirty="0" smtClean="0"/>
              <a:t> 1/4" exposed flesh (under 6 lb. carcass) from cuts, tears.  Other parts such as back and wings can have from 1” to 3” depending on weight of carcass with larger carcasses able to have more and still be grade A </a:t>
            </a:r>
          </a:p>
        </p:txBody>
      </p:sp>
      <p:sp>
        <p:nvSpPr>
          <p:cNvPr id="4"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Factors</a:t>
            </a:r>
            <a:endParaRPr lang="en-US" dirty="0"/>
          </a:p>
        </p:txBody>
      </p:sp>
      <p:sp>
        <p:nvSpPr>
          <p:cNvPr id="3" name="Content Placeholder 2"/>
          <p:cNvSpPr>
            <a:spLocks noGrp="1"/>
          </p:cNvSpPr>
          <p:nvPr>
            <p:ph idx="1"/>
          </p:nvPr>
        </p:nvSpPr>
        <p:spPr/>
        <p:txBody>
          <a:bodyPr/>
          <a:lstStyle/>
          <a:p>
            <a:r>
              <a:rPr lang="en-US" sz="2800" dirty="0" smtClean="0"/>
              <a:t>Discolorations – from bruises not allowed on breast and legs of grade A, some from other causes allowed. </a:t>
            </a:r>
          </a:p>
          <a:p>
            <a:r>
              <a:rPr lang="en-US" sz="2800" dirty="0" smtClean="0"/>
              <a:t>Disjointed and broken bones – no broken and one disjointed allowed for grade  A. </a:t>
            </a:r>
          </a:p>
          <a:p>
            <a:r>
              <a:rPr lang="en-US" sz="2800" dirty="0" smtClean="0"/>
              <a:t>Missing parts – wing tips and tail can be missing on grade A </a:t>
            </a:r>
          </a:p>
          <a:p>
            <a:r>
              <a:rPr lang="en-US" sz="2800" dirty="0" smtClean="0"/>
              <a:t>Freezing defects – slight ones allowed for grade A.</a:t>
            </a:r>
          </a:p>
          <a:p>
            <a:endParaRPr lang="en-US" sz="2800" dirty="0"/>
          </a:p>
        </p:txBody>
      </p:sp>
      <p:sp>
        <p:nvSpPr>
          <p:cNvPr id="4"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lstStyle/>
          <a:p>
            <a:r>
              <a:rPr lang="en-US" dirty="0" smtClean="0"/>
              <a:t> USDA Ready-to Cook Poultry Grade</a:t>
            </a:r>
            <a:endParaRPr lang="en-US" dirty="0"/>
          </a:p>
        </p:txBody>
      </p:sp>
      <p:sp>
        <p:nvSpPr>
          <p:cNvPr id="3" name="Content Placeholder 2"/>
          <p:cNvSpPr>
            <a:spLocks noGrp="1"/>
          </p:cNvSpPr>
          <p:nvPr>
            <p:ph idx="1"/>
          </p:nvPr>
        </p:nvSpPr>
        <p:spPr/>
        <p:txBody>
          <a:bodyPr/>
          <a:lstStyle/>
          <a:p>
            <a:endParaRPr lang="en-US" sz="2800" dirty="0" smtClean="0"/>
          </a:p>
          <a:p>
            <a:r>
              <a:rPr lang="en-US" sz="2800" dirty="0" smtClean="0"/>
              <a:t> A, B, C, No Grade – from best to worst </a:t>
            </a:r>
          </a:p>
          <a:p>
            <a:endParaRPr lang="en-US" sz="2800" dirty="0" smtClean="0"/>
          </a:p>
          <a:p>
            <a:r>
              <a:rPr lang="en-US" sz="2800" dirty="0" smtClean="0"/>
              <a:t>Ready-to cook means the head, feet feathers, blood and viscera (soft internal parts) have been removed.</a:t>
            </a:r>
          </a:p>
          <a:p>
            <a:pPr>
              <a:buNone/>
            </a:pPr>
            <a:r>
              <a:rPr lang="en-US" sz="2800" dirty="0" smtClean="0"/>
              <a:t> </a:t>
            </a:r>
          </a:p>
          <a:p>
            <a:r>
              <a:rPr lang="en-US" sz="2800" dirty="0" smtClean="0"/>
              <a:t>USDA Grades indicate quality, NOT sanitation</a:t>
            </a:r>
            <a:endParaRPr lang="en-US" sz="2800" dirty="0"/>
          </a:p>
        </p:txBody>
      </p:sp>
      <p:sp>
        <p:nvSpPr>
          <p:cNvPr id="4"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9600" smtClean="0">
                <a:solidFill>
                  <a:srgbClr val="000066"/>
                </a:solidFill>
                <a:latin typeface="Bassoon" pitchFamily="34" charset="0"/>
              </a:rPr>
              <a:t>THE END</a:t>
            </a:r>
          </a:p>
        </p:txBody>
      </p:sp>
      <p:sp>
        <p:nvSpPr>
          <p:cNvPr id="43011" name="Rectangle 5"/>
          <p:cNvSpPr>
            <a:spLocks noGrp="1" noChangeArrowheads="1"/>
          </p:cNvSpPr>
          <p:nvPr>
            <p:ph type="body" sz="half" idx="1"/>
          </p:nvPr>
        </p:nvSpPr>
        <p:spPr bwMode="auto">
          <a:xfrm>
            <a:off x="228600" y="3048000"/>
            <a:ext cx="4267200" cy="3078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4800" smtClean="0">
                <a:solidFill>
                  <a:srgbClr val="000066"/>
                </a:solidFill>
                <a:latin typeface="Bassoon" pitchFamily="34" charset="0"/>
              </a:rPr>
              <a:t>Any questions?</a:t>
            </a:r>
          </a:p>
        </p:txBody>
      </p:sp>
      <p:pic>
        <p:nvPicPr>
          <p:cNvPr id="43012" name="Picture 10" descr="j0082279[1]"/>
          <p:cNvPicPr>
            <a:picLocks noChangeAspect="1" noChangeArrowheads="1"/>
          </p:cNvPicPr>
          <p:nvPr/>
        </p:nvPicPr>
        <p:blipFill>
          <a:blip r:embed="rId2" cstate="print"/>
          <a:srcRect/>
          <a:stretch>
            <a:fillRect/>
          </a:stretch>
        </p:blipFill>
        <p:spPr bwMode="auto">
          <a:xfrm>
            <a:off x="4800600" y="2286000"/>
            <a:ext cx="3686175" cy="3362325"/>
          </a:xfrm>
          <a:prstGeom prst="rect">
            <a:avLst/>
          </a:prstGeom>
          <a:noFill/>
          <a:ln w="9525">
            <a:noFill/>
            <a:miter lim="800000"/>
            <a:headEnd/>
            <a:tailEnd/>
          </a:ln>
        </p:spPr>
      </p:pic>
      <p:sp>
        <p:nvSpPr>
          <p:cNvPr id="5"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447800" y="0"/>
            <a:ext cx="5891827" cy="60960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921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3366"/>
                </a:solidFill>
              </a:rPr>
              <a:t>`</a:t>
            </a:r>
            <a:endParaRPr lang="en-US" dirty="0" smtClean="0">
              <a:solidFill>
                <a:srgbClr val="003366"/>
              </a:solidFill>
            </a:endParaRPr>
          </a:p>
        </p:txBody>
      </p:sp>
      <p:sp>
        <p:nvSpPr>
          <p:cNvPr id="4"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76200"/>
            <a:ext cx="8229600" cy="8683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66"/>
                </a:solidFill>
              </a:rPr>
              <a:t>Terminology for Poultry</a:t>
            </a:r>
          </a:p>
        </p:txBody>
      </p:sp>
      <p:sp>
        <p:nvSpPr>
          <p:cNvPr id="82174" name="Text Box 254"/>
          <p:cNvSpPr txBox="1">
            <a:spLocks noChangeArrowheads="1"/>
          </p:cNvSpPr>
          <p:nvPr/>
        </p:nvSpPr>
        <p:spPr bwMode="auto">
          <a:xfrm>
            <a:off x="5181600" y="3581400"/>
            <a:ext cx="3276600" cy="707886"/>
          </a:xfrm>
          <a:prstGeom prst="rect">
            <a:avLst/>
          </a:prstGeom>
          <a:noFill/>
          <a:ln w="9525">
            <a:noFill/>
            <a:miter lim="800000"/>
            <a:headEnd/>
            <a:tailEnd/>
          </a:ln>
        </p:spPr>
        <p:txBody>
          <a:bodyPr wrap="square">
            <a:spAutoFit/>
          </a:bodyPr>
          <a:lstStyle/>
          <a:p>
            <a:pPr algn="ctr">
              <a:spcBef>
                <a:spcPct val="50000"/>
              </a:spcBef>
            </a:pPr>
            <a:r>
              <a:rPr lang="en-US" sz="2000" b="1" i="0" dirty="0" smtClean="0">
                <a:solidFill>
                  <a:srgbClr val="CC3300"/>
                </a:solidFill>
              </a:rPr>
              <a:t>Cock( Rooster) – Adult male chicken</a:t>
            </a:r>
            <a:endParaRPr lang="en-US" sz="2000" b="1" i="0" dirty="0">
              <a:solidFill>
                <a:srgbClr val="CC3300"/>
              </a:solidFill>
            </a:endParaRPr>
          </a:p>
        </p:txBody>
      </p:sp>
      <p:sp>
        <p:nvSpPr>
          <p:cNvPr id="203" name="Text Box 252"/>
          <p:cNvSpPr txBox="1">
            <a:spLocks noChangeArrowheads="1"/>
          </p:cNvSpPr>
          <p:nvPr/>
        </p:nvSpPr>
        <p:spPr bwMode="auto">
          <a:xfrm>
            <a:off x="5486400" y="5029200"/>
            <a:ext cx="2895600" cy="707886"/>
          </a:xfrm>
          <a:prstGeom prst="rect">
            <a:avLst/>
          </a:prstGeom>
          <a:noFill/>
          <a:ln w="9525">
            <a:noFill/>
            <a:miter lim="800000"/>
            <a:headEnd/>
            <a:tailEnd/>
          </a:ln>
        </p:spPr>
        <p:txBody>
          <a:bodyPr wrap="square">
            <a:spAutoFit/>
          </a:bodyPr>
          <a:lstStyle/>
          <a:p>
            <a:pPr algn="ctr">
              <a:spcBef>
                <a:spcPct val="50000"/>
              </a:spcBef>
            </a:pPr>
            <a:r>
              <a:rPr lang="en-US" sz="2000" b="1" i="0" dirty="0" smtClean="0">
                <a:solidFill>
                  <a:srgbClr val="CC3300"/>
                </a:solidFill>
              </a:rPr>
              <a:t>Chick – Newborn chicken</a:t>
            </a:r>
            <a:endParaRPr lang="en-US" sz="2000" b="1" i="0" dirty="0">
              <a:solidFill>
                <a:srgbClr val="CC3300"/>
              </a:solidFill>
            </a:endParaRPr>
          </a:p>
        </p:txBody>
      </p:sp>
      <p:sp>
        <p:nvSpPr>
          <p:cNvPr id="82172" name="Text Box 252"/>
          <p:cNvSpPr txBox="1">
            <a:spLocks noChangeArrowheads="1"/>
          </p:cNvSpPr>
          <p:nvPr/>
        </p:nvSpPr>
        <p:spPr bwMode="auto">
          <a:xfrm>
            <a:off x="457200" y="3733800"/>
            <a:ext cx="3581400" cy="400110"/>
          </a:xfrm>
          <a:prstGeom prst="rect">
            <a:avLst/>
          </a:prstGeom>
          <a:noFill/>
          <a:ln w="9525">
            <a:noFill/>
            <a:miter lim="800000"/>
            <a:headEnd/>
            <a:tailEnd/>
          </a:ln>
        </p:spPr>
        <p:txBody>
          <a:bodyPr wrap="square">
            <a:spAutoFit/>
          </a:bodyPr>
          <a:lstStyle/>
          <a:p>
            <a:pPr algn="ctr">
              <a:spcBef>
                <a:spcPct val="50000"/>
              </a:spcBef>
            </a:pPr>
            <a:r>
              <a:rPr lang="en-US" sz="2000" b="1" i="0" dirty="0" smtClean="0">
                <a:solidFill>
                  <a:srgbClr val="CC3300"/>
                </a:solidFill>
              </a:rPr>
              <a:t>Hen– Adult female chicken</a:t>
            </a:r>
            <a:endParaRPr lang="en-US" sz="2000" b="1" i="0" dirty="0">
              <a:solidFill>
                <a:srgbClr val="CC3300"/>
              </a:solidFill>
            </a:endParaRPr>
          </a:p>
        </p:txBody>
      </p:sp>
      <p:pic>
        <p:nvPicPr>
          <p:cNvPr id="28674" name="Picture 2" descr="http://upload.wikimedia.org/wikipedia/commons/8/8d/Day_old_chick_white_background.jpg"/>
          <p:cNvPicPr>
            <a:picLocks noChangeAspect="1" noChangeArrowheads="1"/>
          </p:cNvPicPr>
          <p:nvPr/>
        </p:nvPicPr>
        <p:blipFill>
          <a:blip r:embed="rId2" cstate="print"/>
          <a:srcRect/>
          <a:stretch>
            <a:fillRect/>
          </a:stretch>
        </p:blipFill>
        <p:spPr bwMode="auto">
          <a:xfrm>
            <a:off x="2895600" y="4140200"/>
            <a:ext cx="2930525" cy="1953683"/>
          </a:xfrm>
          <a:prstGeom prst="rect">
            <a:avLst/>
          </a:prstGeom>
          <a:noFill/>
        </p:spPr>
      </p:pic>
      <p:pic>
        <p:nvPicPr>
          <p:cNvPr id="28676" name="Picture 4" descr="http://www.cacklehatchery.com/Copy_of_white_leghorn_hen.jpg"/>
          <p:cNvPicPr>
            <a:picLocks noChangeAspect="1" noChangeArrowheads="1"/>
          </p:cNvPicPr>
          <p:nvPr/>
        </p:nvPicPr>
        <p:blipFill>
          <a:blip r:embed="rId3" cstate="print"/>
          <a:srcRect/>
          <a:stretch>
            <a:fillRect/>
          </a:stretch>
        </p:blipFill>
        <p:spPr bwMode="auto">
          <a:xfrm>
            <a:off x="1600200" y="838200"/>
            <a:ext cx="1850275" cy="2740025"/>
          </a:xfrm>
          <a:prstGeom prst="rect">
            <a:avLst/>
          </a:prstGeom>
          <a:noFill/>
        </p:spPr>
      </p:pic>
      <p:pic>
        <p:nvPicPr>
          <p:cNvPr id="28678" name="Picture 6" descr="See full size image">
            <a:hlinkClick r:id="rId4"/>
          </p:cNvPr>
          <p:cNvPicPr>
            <a:picLocks noChangeAspect="1" noChangeArrowheads="1"/>
          </p:cNvPicPr>
          <p:nvPr/>
        </p:nvPicPr>
        <p:blipFill>
          <a:blip r:embed="rId5" cstate="print"/>
          <a:srcRect/>
          <a:stretch>
            <a:fillRect/>
          </a:stretch>
        </p:blipFill>
        <p:spPr bwMode="auto">
          <a:xfrm>
            <a:off x="5181600" y="1066800"/>
            <a:ext cx="3159442" cy="2362200"/>
          </a:xfrm>
          <a:prstGeom prst="rect">
            <a:avLst/>
          </a:prstGeom>
          <a:noFill/>
        </p:spPr>
      </p:pic>
      <p:sp>
        <p:nvSpPr>
          <p:cNvPr id="9"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2172"/>
                                        </p:tgtEl>
                                        <p:attrNameLst>
                                          <p:attrName>style.visibility</p:attrName>
                                        </p:attrNameLst>
                                      </p:cBhvr>
                                      <p:to>
                                        <p:strVal val="visible"/>
                                      </p:to>
                                    </p:set>
                                    <p:anim calcmode="lin" valueType="num">
                                      <p:cBhvr>
                                        <p:cTn id="7" dur="500" fill="hold"/>
                                        <p:tgtEl>
                                          <p:spTgt spid="82172"/>
                                        </p:tgtEl>
                                        <p:attrNameLst>
                                          <p:attrName>ppt_w</p:attrName>
                                        </p:attrNameLst>
                                      </p:cBhvr>
                                      <p:tavLst>
                                        <p:tav tm="0">
                                          <p:val>
                                            <p:fltVal val="0"/>
                                          </p:val>
                                        </p:tav>
                                        <p:tav tm="100000">
                                          <p:val>
                                            <p:strVal val="#ppt_w"/>
                                          </p:val>
                                        </p:tav>
                                      </p:tavLst>
                                    </p:anim>
                                    <p:anim calcmode="lin" valueType="num">
                                      <p:cBhvr>
                                        <p:cTn id="8" dur="500" fill="hold"/>
                                        <p:tgtEl>
                                          <p:spTgt spid="82172"/>
                                        </p:tgtEl>
                                        <p:attrNameLst>
                                          <p:attrName>ppt_h</p:attrName>
                                        </p:attrNameLst>
                                      </p:cBhvr>
                                      <p:tavLst>
                                        <p:tav tm="0">
                                          <p:val>
                                            <p:fltVal val="0"/>
                                          </p:val>
                                        </p:tav>
                                        <p:tav tm="100000">
                                          <p:val>
                                            <p:strVal val="#ppt_h"/>
                                          </p:val>
                                        </p:tav>
                                      </p:tavLst>
                                    </p:anim>
                                    <p:animEffect transition="in" filter="fade">
                                      <p:cBhvr>
                                        <p:cTn id="9" dur="500"/>
                                        <p:tgtEl>
                                          <p:spTgt spid="8217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2174"/>
                                        </p:tgtEl>
                                        <p:attrNameLst>
                                          <p:attrName>style.visibility</p:attrName>
                                        </p:attrNameLst>
                                      </p:cBhvr>
                                      <p:to>
                                        <p:strVal val="visible"/>
                                      </p:to>
                                    </p:set>
                                    <p:anim calcmode="lin" valueType="num">
                                      <p:cBhvr>
                                        <p:cTn id="12" dur="500" fill="hold"/>
                                        <p:tgtEl>
                                          <p:spTgt spid="82174"/>
                                        </p:tgtEl>
                                        <p:attrNameLst>
                                          <p:attrName>ppt_w</p:attrName>
                                        </p:attrNameLst>
                                      </p:cBhvr>
                                      <p:tavLst>
                                        <p:tav tm="0">
                                          <p:val>
                                            <p:fltVal val="0"/>
                                          </p:val>
                                        </p:tav>
                                        <p:tav tm="100000">
                                          <p:val>
                                            <p:strVal val="#ppt_w"/>
                                          </p:val>
                                        </p:tav>
                                      </p:tavLst>
                                    </p:anim>
                                    <p:anim calcmode="lin" valueType="num">
                                      <p:cBhvr>
                                        <p:cTn id="13" dur="500" fill="hold"/>
                                        <p:tgtEl>
                                          <p:spTgt spid="82174"/>
                                        </p:tgtEl>
                                        <p:attrNameLst>
                                          <p:attrName>ppt_h</p:attrName>
                                        </p:attrNameLst>
                                      </p:cBhvr>
                                      <p:tavLst>
                                        <p:tav tm="0">
                                          <p:val>
                                            <p:fltVal val="0"/>
                                          </p:val>
                                        </p:tav>
                                        <p:tav tm="100000">
                                          <p:val>
                                            <p:strVal val="#ppt_h"/>
                                          </p:val>
                                        </p:tav>
                                      </p:tavLst>
                                    </p:anim>
                                    <p:animEffect transition="in" filter="fade">
                                      <p:cBhvr>
                                        <p:cTn id="14" dur="500"/>
                                        <p:tgtEl>
                                          <p:spTgt spid="8217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03"/>
                                        </p:tgtEl>
                                        <p:attrNameLst>
                                          <p:attrName>style.visibility</p:attrName>
                                        </p:attrNameLst>
                                      </p:cBhvr>
                                      <p:to>
                                        <p:strVal val="visible"/>
                                      </p:to>
                                    </p:set>
                                    <p:anim calcmode="lin" valueType="num">
                                      <p:cBhvr>
                                        <p:cTn id="17" dur="500" fill="hold"/>
                                        <p:tgtEl>
                                          <p:spTgt spid="203"/>
                                        </p:tgtEl>
                                        <p:attrNameLst>
                                          <p:attrName>ppt_w</p:attrName>
                                        </p:attrNameLst>
                                      </p:cBhvr>
                                      <p:tavLst>
                                        <p:tav tm="0">
                                          <p:val>
                                            <p:fltVal val="0"/>
                                          </p:val>
                                        </p:tav>
                                        <p:tav tm="100000">
                                          <p:val>
                                            <p:strVal val="#ppt_w"/>
                                          </p:val>
                                        </p:tav>
                                      </p:tavLst>
                                    </p:anim>
                                    <p:anim calcmode="lin" valueType="num">
                                      <p:cBhvr>
                                        <p:cTn id="18" dur="500" fill="hold"/>
                                        <p:tgtEl>
                                          <p:spTgt spid="203"/>
                                        </p:tgtEl>
                                        <p:attrNameLst>
                                          <p:attrName>ppt_h</p:attrName>
                                        </p:attrNameLst>
                                      </p:cBhvr>
                                      <p:tavLst>
                                        <p:tav tm="0">
                                          <p:val>
                                            <p:fltVal val="0"/>
                                          </p:val>
                                        </p:tav>
                                        <p:tav tm="100000">
                                          <p:val>
                                            <p:strVal val="#ppt_h"/>
                                          </p:val>
                                        </p:tav>
                                      </p:tavLst>
                                    </p:anim>
                                    <p:animEffect transition="in" filter="fade">
                                      <p:cBhvr>
                                        <p:cTn id="19"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74" grpId="0"/>
      <p:bldP spid="203" grpId="0"/>
      <p:bldP spid="821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76200"/>
            <a:ext cx="8229600" cy="8683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66"/>
                </a:solidFill>
              </a:rPr>
              <a:t>Terminology for Poultry</a:t>
            </a:r>
          </a:p>
        </p:txBody>
      </p:sp>
      <p:sp>
        <p:nvSpPr>
          <p:cNvPr id="82174" name="Text Box 254"/>
          <p:cNvSpPr txBox="1">
            <a:spLocks noChangeArrowheads="1"/>
          </p:cNvSpPr>
          <p:nvPr/>
        </p:nvSpPr>
        <p:spPr bwMode="auto">
          <a:xfrm>
            <a:off x="990600" y="2819400"/>
            <a:ext cx="7467600" cy="400110"/>
          </a:xfrm>
          <a:prstGeom prst="rect">
            <a:avLst/>
          </a:prstGeom>
          <a:noFill/>
          <a:ln w="9525">
            <a:noFill/>
            <a:miter lim="800000"/>
            <a:headEnd/>
            <a:tailEnd/>
          </a:ln>
        </p:spPr>
        <p:txBody>
          <a:bodyPr wrap="square">
            <a:spAutoFit/>
          </a:bodyPr>
          <a:lstStyle/>
          <a:p>
            <a:pPr>
              <a:spcBef>
                <a:spcPct val="50000"/>
              </a:spcBef>
            </a:pPr>
            <a:r>
              <a:rPr lang="en-US" sz="2000" b="1" i="0" dirty="0" err="1" smtClean="0">
                <a:solidFill>
                  <a:srgbClr val="CC3300"/>
                </a:solidFill>
              </a:rPr>
              <a:t>Cockrel</a:t>
            </a:r>
            <a:r>
              <a:rPr lang="en-US" sz="2000" b="1" i="0" dirty="0" smtClean="0">
                <a:solidFill>
                  <a:srgbClr val="CC3300"/>
                </a:solidFill>
              </a:rPr>
              <a:t> – Immature male chicken</a:t>
            </a:r>
            <a:endParaRPr lang="en-US" sz="2000" b="1" i="0" dirty="0">
              <a:solidFill>
                <a:srgbClr val="CC3300"/>
              </a:solidFill>
            </a:endParaRPr>
          </a:p>
        </p:txBody>
      </p:sp>
      <p:sp>
        <p:nvSpPr>
          <p:cNvPr id="82175" name="Text Box 255"/>
          <p:cNvSpPr txBox="1">
            <a:spLocks noChangeArrowheads="1"/>
          </p:cNvSpPr>
          <p:nvPr/>
        </p:nvSpPr>
        <p:spPr bwMode="auto">
          <a:xfrm>
            <a:off x="762000" y="1828800"/>
            <a:ext cx="7848600" cy="400110"/>
          </a:xfrm>
          <a:prstGeom prst="rect">
            <a:avLst/>
          </a:prstGeom>
          <a:noFill/>
          <a:ln w="9525">
            <a:noFill/>
            <a:miter lim="800000"/>
            <a:headEnd/>
            <a:tailEnd/>
          </a:ln>
        </p:spPr>
        <p:txBody>
          <a:bodyPr wrap="square">
            <a:spAutoFit/>
          </a:bodyPr>
          <a:lstStyle/>
          <a:p>
            <a:pPr algn="ctr">
              <a:spcBef>
                <a:spcPct val="50000"/>
              </a:spcBef>
            </a:pPr>
            <a:r>
              <a:rPr lang="en-US" sz="2000" b="1" i="0" dirty="0" smtClean="0">
                <a:solidFill>
                  <a:srgbClr val="CC3300"/>
                </a:solidFill>
              </a:rPr>
              <a:t>Capon – Castrated male chicken between 14-17 weeks of age</a:t>
            </a:r>
            <a:endParaRPr lang="en-US" sz="2000" b="1" i="0" dirty="0">
              <a:solidFill>
                <a:srgbClr val="CC3300"/>
              </a:solidFill>
            </a:endParaRPr>
          </a:p>
        </p:txBody>
      </p:sp>
      <p:sp>
        <p:nvSpPr>
          <p:cNvPr id="5" name="Text Box 254"/>
          <p:cNvSpPr txBox="1">
            <a:spLocks noChangeArrowheads="1"/>
          </p:cNvSpPr>
          <p:nvPr/>
        </p:nvSpPr>
        <p:spPr bwMode="auto">
          <a:xfrm>
            <a:off x="990600" y="3810000"/>
            <a:ext cx="7467600" cy="400110"/>
          </a:xfrm>
          <a:prstGeom prst="rect">
            <a:avLst/>
          </a:prstGeom>
          <a:noFill/>
          <a:ln w="9525">
            <a:noFill/>
            <a:miter lim="800000"/>
            <a:headEnd/>
            <a:tailEnd/>
          </a:ln>
        </p:spPr>
        <p:txBody>
          <a:bodyPr wrap="square">
            <a:spAutoFit/>
          </a:bodyPr>
          <a:lstStyle/>
          <a:p>
            <a:pPr>
              <a:spcBef>
                <a:spcPct val="50000"/>
              </a:spcBef>
            </a:pPr>
            <a:r>
              <a:rPr lang="en-US" sz="2000" b="1" i="0" dirty="0" smtClean="0">
                <a:solidFill>
                  <a:srgbClr val="CC3300"/>
                </a:solidFill>
              </a:rPr>
              <a:t>Pullet – Immature female chicken</a:t>
            </a:r>
            <a:endParaRPr lang="en-US" sz="2000" b="1" i="0" dirty="0">
              <a:solidFill>
                <a:srgbClr val="CC3300"/>
              </a:solidFill>
            </a:endParaRPr>
          </a:p>
        </p:txBody>
      </p:sp>
      <p:sp>
        <p:nvSpPr>
          <p:cNvPr id="6"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2175"/>
                                        </p:tgtEl>
                                        <p:attrNameLst>
                                          <p:attrName>style.visibility</p:attrName>
                                        </p:attrNameLst>
                                      </p:cBhvr>
                                      <p:to>
                                        <p:strVal val="visible"/>
                                      </p:to>
                                    </p:set>
                                    <p:anim calcmode="lin" valueType="num">
                                      <p:cBhvr>
                                        <p:cTn id="7" dur="500" fill="hold"/>
                                        <p:tgtEl>
                                          <p:spTgt spid="82175"/>
                                        </p:tgtEl>
                                        <p:attrNameLst>
                                          <p:attrName>ppt_w</p:attrName>
                                        </p:attrNameLst>
                                      </p:cBhvr>
                                      <p:tavLst>
                                        <p:tav tm="0">
                                          <p:val>
                                            <p:fltVal val="0"/>
                                          </p:val>
                                        </p:tav>
                                        <p:tav tm="100000">
                                          <p:val>
                                            <p:strVal val="#ppt_w"/>
                                          </p:val>
                                        </p:tav>
                                      </p:tavLst>
                                    </p:anim>
                                    <p:anim calcmode="lin" valueType="num">
                                      <p:cBhvr>
                                        <p:cTn id="8" dur="500" fill="hold"/>
                                        <p:tgtEl>
                                          <p:spTgt spid="82175"/>
                                        </p:tgtEl>
                                        <p:attrNameLst>
                                          <p:attrName>ppt_h</p:attrName>
                                        </p:attrNameLst>
                                      </p:cBhvr>
                                      <p:tavLst>
                                        <p:tav tm="0">
                                          <p:val>
                                            <p:fltVal val="0"/>
                                          </p:val>
                                        </p:tav>
                                        <p:tav tm="100000">
                                          <p:val>
                                            <p:strVal val="#ppt_h"/>
                                          </p:val>
                                        </p:tav>
                                      </p:tavLst>
                                    </p:anim>
                                    <p:animEffect transition="in" filter="fade">
                                      <p:cBhvr>
                                        <p:cTn id="9" dur="500"/>
                                        <p:tgtEl>
                                          <p:spTgt spid="8217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2174"/>
                                        </p:tgtEl>
                                        <p:attrNameLst>
                                          <p:attrName>style.visibility</p:attrName>
                                        </p:attrNameLst>
                                      </p:cBhvr>
                                      <p:to>
                                        <p:strVal val="visible"/>
                                      </p:to>
                                    </p:set>
                                    <p:anim calcmode="lin" valueType="num">
                                      <p:cBhvr>
                                        <p:cTn id="12" dur="500" fill="hold"/>
                                        <p:tgtEl>
                                          <p:spTgt spid="82174"/>
                                        </p:tgtEl>
                                        <p:attrNameLst>
                                          <p:attrName>ppt_w</p:attrName>
                                        </p:attrNameLst>
                                      </p:cBhvr>
                                      <p:tavLst>
                                        <p:tav tm="0">
                                          <p:val>
                                            <p:fltVal val="0"/>
                                          </p:val>
                                        </p:tav>
                                        <p:tav tm="100000">
                                          <p:val>
                                            <p:strVal val="#ppt_w"/>
                                          </p:val>
                                        </p:tav>
                                      </p:tavLst>
                                    </p:anim>
                                    <p:anim calcmode="lin" valueType="num">
                                      <p:cBhvr>
                                        <p:cTn id="13" dur="500" fill="hold"/>
                                        <p:tgtEl>
                                          <p:spTgt spid="82174"/>
                                        </p:tgtEl>
                                        <p:attrNameLst>
                                          <p:attrName>ppt_h</p:attrName>
                                        </p:attrNameLst>
                                      </p:cBhvr>
                                      <p:tavLst>
                                        <p:tav tm="0">
                                          <p:val>
                                            <p:fltVal val="0"/>
                                          </p:val>
                                        </p:tav>
                                        <p:tav tm="100000">
                                          <p:val>
                                            <p:strVal val="#ppt_h"/>
                                          </p:val>
                                        </p:tav>
                                      </p:tavLst>
                                    </p:anim>
                                    <p:animEffect transition="in" filter="fade">
                                      <p:cBhvr>
                                        <p:cTn id="14" dur="500"/>
                                        <p:tgtEl>
                                          <p:spTgt spid="8217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74" grpId="0"/>
      <p:bldP spid="82175"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66"/>
                </a:solidFill>
              </a:rPr>
              <a:t>Introduction</a:t>
            </a:r>
          </a:p>
        </p:txBody>
      </p:sp>
      <p:sp>
        <p:nvSpPr>
          <p:cNvPr id="83971" name="Rectangle 3"/>
          <p:cNvSpPr>
            <a:spLocks noGrp="1" noChangeArrowheads="1"/>
          </p:cNvSpPr>
          <p:nvPr>
            <p:ph type="body" idx="1"/>
          </p:nvPr>
        </p:nvSpPr>
        <p:spPr bwMode="auto">
          <a:xfrm>
            <a:off x="457200" y="1371600"/>
            <a:ext cx="8229600" cy="480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rgbClr val="CC9900"/>
              </a:buClr>
              <a:buFont typeface="Wingdings" pitchFamily="2" charset="2"/>
              <a:buChar char="n"/>
              <a:tabLst>
                <a:tab pos="4121150" algn="l"/>
              </a:tabLst>
            </a:pPr>
            <a:r>
              <a:rPr lang="en-US" sz="2800" dirty="0" smtClean="0">
                <a:solidFill>
                  <a:srgbClr val="000066"/>
                </a:solidFill>
              </a:rPr>
              <a:t>Two basic types of Poultry Enterprises:</a:t>
            </a:r>
          </a:p>
          <a:p>
            <a:pPr eaLnBrk="1" hangingPunct="1">
              <a:lnSpc>
                <a:spcPct val="50000"/>
              </a:lnSpc>
              <a:buClr>
                <a:srgbClr val="CC9900"/>
              </a:buClr>
              <a:buFont typeface="Wingdings" pitchFamily="2" charset="2"/>
              <a:buChar char="n"/>
              <a:tabLst>
                <a:tab pos="4121150" algn="l"/>
              </a:tabLst>
            </a:pPr>
            <a:endParaRPr lang="en-US" sz="2800" dirty="0" smtClean="0">
              <a:solidFill>
                <a:srgbClr val="000066"/>
              </a:solidFill>
            </a:endParaRPr>
          </a:p>
          <a:p>
            <a:pPr eaLnBrk="1" hangingPunct="1">
              <a:lnSpc>
                <a:spcPct val="50000"/>
              </a:lnSpc>
              <a:buClr>
                <a:srgbClr val="CC9900"/>
              </a:buClr>
              <a:buFont typeface="Wingdings" pitchFamily="2" charset="2"/>
              <a:buChar char="n"/>
              <a:tabLst>
                <a:tab pos="4121150" algn="l"/>
              </a:tabLst>
            </a:pPr>
            <a:endParaRPr lang="en-US" sz="2800" dirty="0" smtClean="0">
              <a:solidFill>
                <a:srgbClr val="000066"/>
              </a:solidFill>
            </a:endParaRPr>
          </a:p>
          <a:p>
            <a:pPr lvl="1" eaLnBrk="1" hangingPunct="1">
              <a:lnSpc>
                <a:spcPct val="120000"/>
              </a:lnSpc>
              <a:buClr>
                <a:srgbClr val="999933"/>
              </a:buClr>
              <a:buSzPct val="85000"/>
              <a:buFont typeface="Arial" charset="0"/>
              <a:buChar char="►"/>
              <a:tabLst>
                <a:tab pos="4121150" algn="l"/>
              </a:tabLst>
            </a:pPr>
            <a:r>
              <a:rPr lang="en-US" sz="2400" u="sng" dirty="0" err="1" smtClean="0">
                <a:solidFill>
                  <a:srgbClr val="000066"/>
                </a:solidFill>
              </a:rPr>
              <a:t>Broiller</a:t>
            </a:r>
            <a:r>
              <a:rPr lang="en-US" sz="2400" dirty="0" smtClean="0">
                <a:solidFill>
                  <a:srgbClr val="000066"/>
                </a:solidFill>
              </a:rPr>
              <a:t> – Used mainly for meat.</a:t>
            </a:r>
          </a:p>
          <a:p>
            <a:pPr lvl="1" eaLnBrk="1" hangingPunct="1">
              <a:lnSpc>
                <a:spcPct val="120000"/>
              </a:lnSpc>
              <a:buClr>
                <a:srgbClr val="999933"/>
              </a:buClr>
              <a:buSzPct val="85000"/>
              <a:buNone/>
              <a:tabLst>
                <a:tab pos="4121150" algn="l"/>
              </a:tabLst>
            </a:pPr>
            <a:endParaRPr lang="en-US" dirty="0" smtClean="0">
              <a:solidFill>
                <a:srgbClr val="000066"/>
              </a:solidFill>
            </a:endParaRPr>
          </a:p>
          <a:p>
            <a:pPr lvl="1" eaLnBrk="1" hangingPunct="1">
              <a:lnSpc>
                <a:spcPct val="120000"/>
              </a:lnSpc>
              <a:buClr>
                <a:srgbClr val="999933"/>
              </a:buClr>
              <a:buSzPct val="85000"/>
              <a:buFont typeface="Arial" charset="0"/>
              <a:buChar char="►"/>
              <a:tabLst>
                <a:tab pos="4121150" algn="l"/>
              </a:tabLst>
            </a:pPr>
            <a:r>
              <a:rPr lang="en-US" sz="2400" u="sng" dirty="0" smtClean="0">
                <a:solidFill>
                  <a:srgbClr val="000066"/>
                </a:solidFill>
              </a:rPr>
              <a:t>Layer</a:t>
            </a:r>
            <a:r>
              <a:rPr lang="en-US" sz="2400" dirty="0" smtClean="0">
                <a:solidFill>
                  <a:srgbClr val="000066"/>
                </a:solidFill>
              </a:rPr>
              <a:t> – Used mainly for egg production.</a:t>
            </a:r>
            <a:endParaRPr lang="en-US" dirty="0" smtClean="0">
              <a:solidFill>
                <a:srgbClr val="000066"/>
              </a:solidFill>
            </a:endParaRPr>
          </a:p>
        </p:txBody>
      </p:sp>
      <p:sp>
        <p:nvSpPr>
          <p:cNvPr id="4"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p:cTn id="7" dur="500" fill="hold"/>
                                        <p:tgtEl>
                                          <p:spTgt spid="839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39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3971">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3971">
                                            <p:txEl>
                                              <p:pRg st="3" end="3"/>
                                            </p:txEl>
                                          </p:spTgt>
                                        </p:tgtEl>
                                        <p:attrNameLst>
                                          <p:attrName>style.visibility</p:attrName>
                                        </p:attrNameLst>
                                      </p:cBhvr>
                                      <p:to>
                                        <p:strVal val="visible"/>
                                      </p:to>
                                    </p:set>
                                    <p:anim calcmode="lin" valueType="num">
                                      <p:cBhvr>
                                        <p:cTn id="12" dur="500" fill="hold"/>
                                        <p:tgtEl>
                                          <p:spTgt spid="83971">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83971">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83971">
                                            <p:txEl>
                                              <p:pRg st="3" end="3"/>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3971">
                                            <p:txEl>
                                              <p:pRg st="5" end="5"/>
                                            </p:txEl>
                                          </p:spTgt>
                                        </p:tgtEl>
                                        <p:attrNameLst>
                                          <p:attrName>style.visibility</p:attrName>
                                        </p:attrNameLst>
                                      </p:cBhvr>
                                      <p:to>
                                        <p:strVal val="visible"/>
                                      </p:to>
                                    </p:set>
                                    <p:anim calcmode="lin" valueType="num">
                                      <p:cBhvr>
                                        <p:cTn id="17" dur="500" fill="hold"/>
                                        <p:tgtEl>
                                          <p:spTgt spid="83971">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83971">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839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bwMode="auto">
          <a:xfrm>
            <a:off x="609600" y="1295400"/>
            <a:ext cx="7772400" cy="30511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6000" dirty="0" smtClean="0">
                <a:solidFill>
                  <a:srgbClr val="003366"/>
                </a:solidFill>
              </a:rPr>
              <a:t>Common Breeds of Poultry</a:t>
            </a:r>
            <a:br>
              <a:rPr lang="en-US" sz="6000" dirty="0" smtClean="0">
                <a:solidFill>
                  <a:srgbClr val="003366"/>
                </a:solidFill>
              </a:rPr>
            </a:br>
            <a:endParaRPr lang="en-US" sz="6000" dirty="0" smtClean="0">
              <a:solidFill>
                <a:srgbClr val="003366"/>
              </a:solidFill>
            </a:endParaRPr>
          </a:p>
        </p:txBody>
      </p:sp>
      <p:sp>
        <p:nvSpPr>
          <p:cNvPr id="3"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76200"/>
            <a:ext cx="91440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66"/>
                </a:solidFill>
              </a:rPr>
              <a:t>Poultry Breeds</a:t>
            </a:r>
            <a:br>
              <a:rPr lang="en-US" dirty="0" smtClean="0">
                <a:solidFill>
                  <a:srgbClr val="000066"/>
                </a:solidFill>
              </a:rPr>
            </a:br>
            <a:r>
              <a:rPr lang="en-US" dirty="0" smtClean="0">
                <a:solidFill>
                  <a:srgbClr val="000066"/>
                </a:solidFill>
              </a:rPr>
              <a:t/>
            </a:r>
            <a:br>
              <a:rPr lang="en-US" dirty="0" smtClean="0">
                <a:solidFill>
                  <a:srgbClr val="000066"/>
                </a:solidFill>
              </a:rPr>
            </a:br>
            <a:endParaRPr lang="en-US" sz="3600" i="1" dirty="0" smtClean="0">
              <a:solidFill>
                <a:srgbClr val="000066"/>
              </a:solidFill>
            </a:endParaRPr>
          </a:p>
        </p:txBody>
      </p:sp>
      <p:sp>
        <p:nvSpPr>
          <p:cNvPr id="98307" name="Rectangle 3"/>
          <p:cNvSpPr>
            <a:spLocks noGrp="1" noChangeArrowheads="1"/>
          </p:cNvSpPr>
          <p:nvPr>
            <p:ph type="body" idx="1"/>
          </p:nvPr>
        </p:nvSpPr>
        <p:spPr bwMode="auto">
          <a:xfrm>
            <a:off x="457200" y="1371600"/>
            <a:ext cx="5181600"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rgbClr val="CC9900"/>
              </a:buClr>
              <a:buFont typeface="Wingdings" pitchFamily="2" charset="2"/>
              <a:buChar char="n"/>
              <a:tabLst>
                <a:tab pos="4121150" algn="l"/>
              </a:tabLst>
            </a:pPr>
            <a:r>
              <a:rPr lang="en-US" sz="2800" u="sng" dirty="0" smtClean="0">
                <a:solidFill>
                  <a:srgbClr val="000066"/>
                </a:solidFill>
              </a:rPr>
              <a:t>White Leghorn</a:t>
            </a:r>
          </a:p>
          <a:p>
            <a:pPr lvl="1" eaLnBrk="1" hangingPunct="1">
              <a:lnSpc>
                <a:spcPct val="120000"/>
              </a:lnSpc>
              <a:buClr>
                <a:srgbClr val="999933"/>
              </a:buClr>
              <a:buSzPct val="85000"/>
              <a:buFont typeface="Arial" charset="0"/>
              <a:buChar char="►"/>
              <a:tabLst>
                <a:tab pos="4121150" algn="l"/>
              </a:tabLst>
            </a:pPr>
            <a:r>
              <a:rPr lang="en-US" sz="2400" dirty="0" smtClean="0">
                <a:solidFill>
                  <a:srgbClr val="000066"/>
                </a:solidFill>
              </a:rPr>
              <a:t>White in color </a:t>
            </a:r>
          </a:p>
          <a:p>
            <a:pPr lvl="1" eaLnBrk="1" hangingPunct="1">
              <a:lnSpc>
                <a:spcPct val="120000"/>
              </a:lnSpc>
              <a:buClr>
                <a:srgbClr val="999933"/>
              </a:buClr>
              <a:buSzPct val="85000"/>
              <a:buFont typeface="Arial" charset="0"/>
              <a:buChar char="►"/>
              <a:tabLst>
                <a:tab pos="4121150" algn="l"/>
              </a:tabLst>
            </a:pPr>
            <a:r>
              <a:rPr lang="en-US" sz="2400" dirty="0" smtClean="0">
                <a:solidFill>
                  <a:srgbClr val="000066"/>
                </a:solidFill>
              </a:rPr>
              <a:t>Smaller in size</a:t>
            </a:r>
          </a:p>
          <a:p>
            <a:pPr lvl="1" eaLnBrk="1" hangingPunct="1">
              <a:lnSpc>
                <a:spcPct val="120000"/>
              </a:lnSpc>
              <a:buClr>
                <a:srgbClr val="999933"/>
              </a:buClr>
              <a:buSzPct val="85000"/>
              <a:buFont typeface="Arial" charset="0"/>
              <a:buChar char="►"/>
              <a:tabLst>
                <a:tab pos="4121150" algn="l"/>
              </a:tabLst>
            </a:pPr>
            <a:r>
              <a:rPr lang="en-US" sz="2400" dirty="0" smtClean="0">
                <a:solidFill>
                  <a:srgbClr val="000066"/>
                </a:solidFill>
              </a:rPr>
              <a:t>Lays white eggs</a:t>
            </a:r>
          </a:p>
          <a:p>
            <a:pPr lvl="1" eaLnBrk="1" hangingPunct="1">
              <a:lnSpc>
                <a:spcPct val="120000"/>
              </a:lnSpc>
              <a:buClr>
                <a:srgbClr val="999933"/>
              </a:buClr>
              <a:buSzPct val="85000"/>
              <a:buFont typeface="Arial" charset="0"/>
              <a:buChar char="►"/>
              <a:tabLst>
                <a:tab pos="4121150" algn="l"/>
              </a:tabLst>
            </a:pPr>
            <a:r>
              <a:rPr lang="en-US" sz="2400" dirty="0" smtClean="0">
                <a:solidFill>
                  <a:srgbClr val="000066"/>
                </a:solidFill>
              </a:rPr>
              <a:t>Used for layers</a:t>
            </a:r>
          </a:p>
        </p:txBody>
      </p:sp>
      <p:pic>
        <p:nvPicPr>
          <p:cNvPr id="10251" name="Picture 11" descr="http://files.list.co.uk/images/2009/05/01/aberdeen-angus.jpg"/>
          <p:cNvPicPr>
            <a:picLocks noChangeAspect="1" noChangeArrowheads="1"/>
          </p:cNvPicPr>
          <p:nvPr/>
        </p:nvPicPr>
        <p:blipFill>
          <a:blip r:embed="rId2" cstate="print"/>
          <a:stretch>
            <a:fillRect/>
          </a:stretch>
        </p:blipFill>
        <p:spPr bwMode="auto">
          <a:xfrm>
            <a:off x="4800600" y="914400"/>
            <a:ext cx="3394909" cy="5029494"/>
          </a:xfrm>
          <a:prstGeom prst="rect">
            <a:avLst/>
          </a:prstGeom>
          <a:noFill/>
          <a:ln>
            <a:noFill/>
          </a:ln>
        </p:spPr>
      </p:pic>
      <p:sp>
        <p:nvSpPr>
          <p:cNvPr id="5"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8307">
                                            <p:bg/>
                                          </p:spTgt>
                                        </p:tgtEl>
                                        <p:attrNameLst>
                                          <p:attrName>style.visibility</p:attrName>
                                        </p:attrNameLst>
                                      </p:cBhvr>
                                      <p:to>
                                        <p:strVal val="visible"/>
                                      </p:to>
                                    </p:set>
                                    <p:anim calcmode="lin" valueType="num">
                                      <p:cBhvr>
                                        <p:cTn id="7" dur="500" fill="hold"/>
                                        <p:tgtEl>
                                          <p:spTgt spid="98307">
                                            <p:bg/>
                                          </p:spTgt>
                                        </p:tgtEl>
                                        <p:attrNameLst>
                                          <p:attrName>ppt_w</p:attrName>
                                        </p:attrNameLst>
                                      </p:cBhvr>
                                      <p:tavLst>
                                        <p:tav tm="0">
                                          <p:val>
                                            <p:fltVal val="0"/>
                                          </p:val>
                                        </p:tav>
                                        <p:tav tm="100000">
                                          <p:val>
                                            <p:strVal val="#ppt_w"/>
                                          </p:val>
                                        </p:tav>
                                      </p:tavLst>
                                    </p:anim>
                                    <p:anim calcmode="lin" valueType="num">
                                      <p:cBhvr>
                                        <p:cTn id="8" dur="500" fill="hold"/>
                                        <p:tgtEl>
                                          <p:spTgt spid="98307">
                                            <p:bg/>
                                          </p:spTgt>
                                        </p:tgtEl>
                                        <p:attrNameLst>
                                          <p:attrName>ppt_h</p:attrName>
                                        </p:attrNameLst>
                                      </p:cBhvr>
                                      <p:tavLst>
                                        <p:tav tm="0">
                                          <p:val>
                                            <p:fltVal val="0"/>
                                          </p:val>
                                        </p:tav>
                                        <p:tav tm="100000">
                                          <p:val>
                                            <p:strVal val="#ppt_h"/>
                                          </p:val>
                                        </p:tav>
                                      </p:tavLst>
                                    </p:anim>
                                    <p:animEffect transition="in" filter="fade">
                                      <p:cBhvr>
                                        <p:cTn id="9" dur="500"/>
                                        <p:tgtEl>
                                          <p:spTgt spid="98307">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8307">
                                            <p:txEl>
                                              <p:pRg st="0" end="0"/>
                                            </p:txEl>
                                          </p:spTgt>
                                        </p:tgtEl>
                                        <p:attrNameLst>
                                          <p:attrName>style.visibility</p:attrName>
                                        </p:attrNameLst>
                                      </p:cBhvr>
                                      <p:to>
                                        <p:strVal val="visible"/>
                                      </p:to>
                                    </p:set>
                                    <p:anim calcmode="lin" valueType="num">
                                      <p:cBhvr>
                                        <p:cTn id="14" dur="500" fill="hold"/>
                                        <p:tgtEl>
                                          <p:spTgt spid="9830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830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8307">
                                            <p:txEl>
                                              <p:pRg st="0" end="0"/>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98307">
                                            <p:txEl>
                                              <p:pRg st="1" end="1"/>
                                            </p:txEl>
                                          </p:spTgt>
                                        </p:tgtEl>
                                        <p:attrNameLst>
                                          <p:attrName>style.visibility</p:attrName>
                                        </p:attrNameLst>
                                      </p:cBhvr>
                                      <p:to>
                                        <p:strVal val="visible"/>
                                      </p:to>
                                    </p:set>
                                    <p:anim calcmode="lin" valueType="num">
                                      <p:cBhvr>
                                        <p:cTn id="19" dur="500" fill="hold"/>
                                        <p:tgtEl>
                                          <p:spTgt spid="9830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98307">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98307">
                                            <p:txEl>
                                              <p:pRg st="1" end="1"/>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98307">
                                            <p:txEl>
                                              <p:pRg st="2" end="2"/>
                                            </p:txEl>
                                          </p:spTgt>
                                        </p:tgtEl>
                                        <p:attrNameLst>
                                          <p:attrName>style.visibility</p:attrName>
                                        </p:attrNameLst>
                                      </p:cBhvr>
                                      <p:to>
                                        <p:strVal val="visible"/>
                                      </p:to>
                                    </p:set>
                                    <p:anim calcmode="lin" valueType="num">
                                      <p:cBhvr>
                                        <p:cTn id="24" dur="500" fill="hold"/>
                                        <p:tgtEl>
                                          <p:spTgt spid="98307">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98307">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98307">
                                            <p:txEl>
                                              <p:pRg st="2" end="2"/>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98307">
                                            <p:txEl>
                                              <p:pRg st="3" end="3"/>
                                            </p:txEl>
                                          </p:spTgt>
                                        </p:tgtEl>
                                        <p:attrNameLst>
                                          <p:attrName>style.visibility</p:attrName>
                                        </p:attrNameLst>
                                      </p:cBhvr>
                                      <p:to>
                                        <p:strVal val="visible"/>
                                      </p:to>
                                    </p:set>
                                    <p:anim calcmode="lin" valueType="num">
                                      <p:cBhvr>
                                        <p:cTn id="29" dur="500" fill="hold"/>
                                        <p:tgtEl>
                                          <p:spTgt spid="98307">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98307">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98307">
                                            <p:txEl>
                                              <p:pRg st="3" end="3"/>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98307">
                                            <p:txEl>
                                              <p:pRg st="4" end="4"/>
                                            </p:txEl>
                                          </p:spTgt>
                                        </p:tgtEl>
                                        <p:attrNameLst>
                                          <p:attrName>style.visibility</p:attrName>
                                        </p:attrNameLst>
                                      </p:cBhvr>
                                      <p:to>
                                        <p:strVal val="visible"/>
                                      </p:to>
                                    </p:set>
                                    <p:anim calcmode="lin" valueType="num">
                                      <p:cBhvr>
                                        <p:cTn id="34" dur="500" fill="hold"/>
                                        <p:tgtEl>
                                          <p:spTgt spid="98307">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98307">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98307">
                                            <p:txEl>
                                              <p:pRg st="4" end="4"/>
                                            </p:txEl>
                                          </p:spTgt>
                                        </p:tgtEl>
                                      </p:cBhvr>
                                    </p:animEffect>
                                  </p:childTnLst>
                                </p:cTn>
                              </p:par>
                              <p:par>
                                <p:cTn id="37" presetID="53" presetClass="entr" presetSubtype="0" fill="hold" nodeType="withEffect">
                                  <p:stCondLst>
                                    <p:cond delay="0"/>
                                  </p:stCondLst>
                                  <p:childTnLst>
                                    <p:set>
                                      <p:cBhvr>
                                        <p:cTn id="38" dur="1" fill="hold">
                                          <p:stCondLst>
                                            <p:cond delay="0"/>
                                          </p:stCondLst>
                                        </p:cTn>
                                        <p:tgtEl>
                                          <p:spTgt spid="10251"/>
                                        </p:tgtEl>
                                        <p:attrNameLst>
                                          <p:attrName>style.visibility</p:attrName>
                                        </p:attrNameLst>
                                      </p:cBhvr>
                                      <p:to>
                                        <p:strVal val="visible"/>
                                      </p:to>
                                    </p:set>
                                    <p:anim calcmode="lin" valueType="num">
                                      <p:cBhvr>
                                        <p:cTn id="39" dur="500" fill="hold"/>
                                        <p:tgtEl>
                                          <p:spTgt spid="10251"/>
                                        </p:tgtEl>
                                        <p:attrNameLst>
                                          <p:attrName>ppt_w</p:attrName>
                                        </p:attrNameLst>
                                      </p:cBhvr>
                                      <p:tavLst>
                                        <p:tav tm="0">
                                          <p:val>
                                            <p:fltVal val="0"/>
                                          </p:val>
                                        </p:tav>
                                        <p:tav tm="100000">
                                          <p:val>
                                            <p:strVal val="#ppt_w"/>
                                          </p:val>
                                        </p:tav>
                                      </p:tavLst>
                                    </p:anim>
                                    <p:anim calcmode="lin" valueType="num">
                                      <p:cBhvr>
                                        <p:cTn id="40" dur="500" fill="hold"/>
                                        <p:tgtEl>
                                          <p:spTgt spid="10251"/>
                                        </p:tgtEl>
                                        <p:attrNameLst>
                                          <p:attrName>ppt_h</p:attrName>
                                        </p:attrNameLst>
                                      </p:cBhvr>
                                      <p:tavLst>
                                        <p:tav tm="0">
                                          <p:val>
                                            <p:fltVal val="0"/>
                                          </p:val>
                                        </p:tav>
                                        <p:tav tm="100000">
                                          <p:val>
                                            <p:strVal val="#ppt_h"/>
                                          </p:val>
                                        </p:tav>
                                      </p:tavLst>
                                    </p:anim>
                                    <p:animEffect transition="in" filter="fade">
                                      <p:cBhvr>
                                        <p:cTn id="41" dur="500"/>
                                        <p:tgtEl>
                                          <p:spTgt spid="10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76200"/>
            <a:ext cx="91440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rgbClr val="000066"/>
                </a:solidFill>
              </a:rPr>
              <a:t>Poultry Breeds</a:t>
            </a:r>
            <a:br>
              <a:rPr lang="en-US" dirty="0" smtClean="0">
                <a:solidFill>
                  <a:srgbClr val="000066"/>
                </a:solidFill>
              </a:rPr>
            </a:br>
            <a:endParaRPr lang="en-US" sz="3600" i="1" dirty="0" smtClean="0">
              <a:solidFill>
                <a:srgbClr val="000066"/>
              </a:solidFill>
            </a:endParaRPr>
          </a:p>
        </p:txBody>
      </p:sp>
      <p:sp>
        <p:nvSpPr>
          <p:cNvPr id="98307" name="Rectangle 3"/>
          <p:cNvSpPr>
            <a:spLocks noGrp="1" noChangeArrowheads="1"/>
          </p:cNvSpPr>
          <p:nvPr>
            <p:ph type="body" idx="1"/>
          </p:nvPr>
        </p:nvSpPr>
        <p:spPr bwMode="auto">
          <a:xfrm>
            <a:off x="457200" y="1600200"/>
            <a:ext cx="4572000" cy="3048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rgbClr val="CC9900"/>
              </a:buClr>
              <a:buFont typeface="Wingdings" pitchFamily="2" charset="2"/>
              <a:buChar char="n"/>
              <a:tabLst>
                <a:tab pos="4121150" algn="l"/>
              </a:tabLst>
            </a:pPr>
            <a:r>
              <a:rPr lang="en-US" sz="2800" u="sng" dirty="0" smtClean="0">
                <a:solidFill>
                  <a:srgbClr val="000066"/>
                </a:solidFill>
              </a:rPr>
              <a:t>Plymouth Rock</a:t>
            </a:r>
          </a:p>
          <a:p>
            <a:pPr lvl="1" eaLnBrk="1" hangingPunct="1">
              <a:lnSpc>
                <a:spcPct val="120000"/>
              </a:lnSpc>
              <a:buClr>
                <a:srgbClr val="999933"/>
              </a:buClr>
              <a:buSzPct val="85000"/>
              <a:buFont typeface="Arial" charset="0"/>
              <a:buChar char="►"/>
              <a:tabLst>
                <a:tab pos="4121150" algn="l"/>
              </a:tabLst>
            </a:pPr>
            <a:r>
              <a:rPr lang="en-US" sz="2400" dirty="0" smtClean="0">
                <a:solidFill>
                  <a:srgbClr val="000066"/>
                </a:solidFill>
              </a:rPr>
              <a:t>White in color</a:t>
            </a:r>
          </a:p>
          <a:p>
            <a:pPr lvl="1" eaLnBrk="1" hangingPunct="1">
              <a:lnSpc>
                <a:spcPct val="120000"/>
              </a:lnSpc>
              <a:buClr>
                <a:srgbClr val="999933"/>
              </a:buClr>
              <a:buSzPct val="85000"/>
              <a:buFont typeface="Arial" charset="0"/>
              <a:buChar char="►"/>
              <a:tabLst>
                <a:tab pos="4121150" algn="l"/>
              </a:tabLst>
            </a:pPr>
            <a:r>
              <a:rPr lang="en-US" sz="2400" dirty="0" smtClean="0">
                <a:solidFill>
                  <a:srgbClr val="000066"/>
                </a:solidFill>
              </a:rPr>
              <a:t>Larger birds</a:t>
            </a:r>
          </a:p>
          <a:p>
            <a:pPr lvl="1" eaLnBrk="1" hangingPunct="1">
              <a:lnSpc>
                <a:spcPct val="120000"/>
              </a:lnSpc>
              <a:buClr>
                <a:srgbClr val="999933"/>
              </a:buClr>
              <a:buSzPct val="85000"/>
              <a:buFont typeface="Arial" charset="0"/>
              <a:buChar char="►"/>
              <a:tabLst>
                <a:tab pos="4121150" algn="l"/>
              </a:tabLst>
            </a:pPr>
            <a:r>
              <a:rPr lang="en-US" sz="2400" dirty="0" smtClean="0">
                <a:solidFill>
                  <a:srgbClr val="000066"/>
                </a:solidFill>
              </a:rPr>
              <a:t>Used as broilers</a:t>
            </a:r>
          </a:p>
          <a:p>
            <a:pPr lvl="1" eaLnBrk="1" hangingPunct="1">
              <a:lnSpc>
                <a:spcPct val="120000"/>
              </a:lnSpc>
              <a:buClr>
                <a:srgbClr val="999933"/>
              </a:buClr>
              <a:buSzPct val="85000"/>
              <a:buFont typeface="Arial" charset="0"/>
              <a:buChar char="►"/>
              <a:tabLst>
                <a:tab pos="4121150" algn="l"/>
              </a:tabLst>
            </a:pPr>
            <a:endParaRPr lang="en-US" sz="2400" dirty="0" smtClean="0">
              <a:solidFill>
                <a:srgbClr val="000066"/>
              </a:solidFill>
            </a:endParaRPr>
          </a:p>
        </p:txBody>
      </p:sp>
      <p:pic>
        <p:nvPicPr>
          <p:cNvPr id="76802" name="Picture 2" descr="http://upload.wikimedia.org/wikipedia/commons/thumb/f/ff/Hereford_Calf_Portrait,_SC,_Vic,_13.10.2007_edit.jpg/300px-Hereford_Calf_Portrait,_SC,_Vic,_13.10.2007_edit.jpg"/>
          <p:cNvPicPr>
            <a:picLocks noChangeAspect="1" noChangeArrowheads="1"/>
          </p:cNvPicPr>
          <p:nvPr/>
        </p:nvPicPr>
        <p:blipFill>
          <a:blip r:embed="rId2" cstate="print"/>
          <a:stretch>
            <a:fillRect/>
          </a:stretch>
        </p:blipFill>
        <p:spPr bwMode="auto">
          <a:xfrm>
            <a:off x="4267200" y="1295400"/>
            <a:ext cx="4388686" cy="4267200"/>
          </a:xfrm>
          <a:prstGeom prst="rect">
            <a:avLst/>
          </a:prstGeom>
          <a:noFill/>
        </p:spPr>
      </p:pic>
      <p:sp>
        <p:nvSpPr>
          <p:cNvPr id="5" name="TextBox 6"/>
          <p:cNvSpPr txBox="1"/>
          <p:nvPr/>
        </p:nvSpPr>
        <p:spPr>
          <a:xfrm>
            <a:off x="228600" y="6248400"/>
            <a:ext cx="2895600" cy="369332"/>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r>
              <a:rPr lang="en-US" b="1" i="0" dirty="0" smtClean="0">
                <a:solidFill>
                  <a:schemeClr val="accent6"/>
                </a:solidFill>
              </a:rPr>
              <a:t>CVHS Animal Science 1</a:t>
            </a:r>
            <a:endParaRPr lang="en-US" b="1" i="0"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8307">
                                            <p:bg/>
                                          </p:spTgt>
                                        </p:tgtEl>
                                        <p:attrNameLst>
                                          <p:attrName>style.visibility</p:attrName>
                                        </p:attrNameLst>
                                      </p:cBhvr>
                                      <p:to>
                                        <p:strVal val="visible"/>
                                      </p:to>
                                    </p:set>
                                    <p:anim calcmode="lin" valueType="num">
                                      <p:cBhvr>
                                        <p:cTn id="7" dur="500" fill="hold"/>
                                        <p:tgtEl>
                                          <p:spTgt spid="98307">
                                            <p:bg/>
                                          </p:spTgt>
                                        </p:tgtEl>
                                        <p:attrNameLst>
                                          <p:attrName>ppt_w</p:attrName>
                                        </p:attrNameLst>
                                      </p:cBhvr>
                                      <p:tavLst>
                                        <p:tav tm="0">
                                          <p:val>
                                            <p:fltVal val="0"/>
                                          </p:val>
                                        </p:tav>
                                        <p:tav tm="100000">
                                          <p:val>
                                            <p:strVal val="#ppt_w"/>
                                          </p:val>
                                        </p:tav>
                                      </p:tavLst>
                                    </p:anim>
                                    <p:anim calcmode="lin" valueType="num">
                                      <p:cBhvr>
                                        <p:cTn id="8" dur="500" fill="hold"/>
                                        <p:tgtEl>
                                          <p:spTgt spid="98307">
                                            <p:bg/>
                                          </p:spTgt>
                                        </p:tgtEl>
                                        <p:attrNameLst>
                                          <p:attrName>ppt_h</p:attrName>
                                        </p:attrNameLst>
                                      </p:cBhvr>
                                      <p:tavLst>
                                        <p:tav tm="0">
                                          <p:val>
                                            <p:fltVal val="0"/>
                                          </p:val>
                                        </p:tav>
                                        <p:tav tm="100000">
                                          <p:val>
                                            <p:strVal val="#ppt_h"/>
                                          </p:val>
                                        </p:tav>
                                      </p:tavLst>
                                    </p:anim>
                                    <p:animEffect transition="in" filter="fade">
                                      <p:cBhvr>
                                        <p:cTn id="9" dur="500"/>
                                        <p:tgtEl>
                                          <p:spTgt spid="98307">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8307">
                                            <p:txEl>
                                              <p:pRg st="0" end="0"/>
                                            </p:txEl>
                                          </p:spTgt>
                                        </p:tgtEl>
                                        <p:attrNameLst>
                                          <p:attrName>style.visibility</p:attrName>
                                        </p:attrNameLst>
                                      </p:cBhvr>
                                      <p:to>
                                        <p:strVal val="visible"/>
                                      </p:to>
                                    </p:set>
                                    <p:anim calcmode="lin" valueType="num">
                                      <p:cBhvr>
                                        <p:cTn id="14" dur="500" fill="hold"/>
                                        <p:tgtEl>
                                          <p:spTgt spid="9830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830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8307">
                                            <p:txEl>
                                              <p:pRg st="0" end="0"/>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98307">
                                            <p:txEl>
                                              <p:pRg st="1" end="1"/>
                                            </p:txEl>
                                          </p:spTgt>
                                        </p:tgtEl>
                                        <p:attrNameLst>
                                          <p:attrName>style.visibility</p:attrName>
                                        </p:attrNameLst>
                                      </p:cBhvr>
                                      <p:to>
                                        <p:strVal val="visible"/>
                                      </p:to>
                                    </p:set>
                                    <p:anim calcmode="lin" valueType="num">
                                      <p:cBhvr>
                                        <p:cTn id="19" dur="500" fill="hold"/>
                                        <p:tgtEl>
                                          <p:spTgt spid="9830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98307">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98307">
                                            <p:txEl>
                                              <p:pRg st="1" end="1"/>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98307">
                                            <p:txEl>
                                              <p:pRg st="2" end="2"/>
                                            </p:txEl>
                                          </p:spTgt>
                                        </p:tgtEl>
                                        <p:attrNameLst>
                                          <p:attrName>style.visibility</p:attrName>
                                        </p:attrNameLst>
                                      </p:cBhvr>
                                      <p:to>
                                        <p:strVal val="visible"/>
                                      </p:to>
                                    </p:set>
                                    <p:anim calcmode="lin" valueType="num">
                                      <p:cBhvr>
                                        <p:cTn id="24" dur="500" fill="hold"/>
                                        <p:tgtEl>
                                          <p:spTgt spid="98307">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98307">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98307">
                                            <p:txEl>
                                              <p:pRg st="2" end="2"/>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98307">
                                            <p:txEl>
                                              <p:pRg st="3" end="3"/>
                                            </p:txEl>
                                          </p:spTgt>
                                        </p:tgtEl>
                                        <p:attrNameLst>
                                          <p:attrName>style.visibility</p:attrName>
                                        </p:attrNameLst>
                                      </p:cBhvr>
                                      <p:to>
                                        <p:strVal val="visible"/>
                                      </p:to>
                                    </p:set>
                                    <p:anim calcmode="lin" valueType="num">
                                      <p:cBhvr>
                                        <p:cTn id="29" dur="500" fill="hold"/>
                                        <p:tgtEl>
                                          <p:spTgt spid="98307">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98307">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98307">
                                            <p:txEl>
                                              <p:pRg st="3" end="3"/>
                                            </p:txEl>
                                          </p:spTgt>
                                        </p:tgtEl>
                                      </p:cBhvr>
                                    </p:animEffect>
                                  </p:childTnLst>
                                </p:cTn>
                              </p:par>
                              <p:par>
                                <p:cTn id="32" presetID="53" presetClass="entr" presetSubtype="0" fill="hold" nodeType="withEffect">
                                  <p:stCondLst>
                                    <p:cond delay="0"/>
                                  </p:stCondLst>
                                  <p:childTnLst>
                                    <p:set>
                                      <p:cBhvr>
                                        <p:cTn id="33" dur="1" fill="hold">
                                          <p:stCondLst>
                                            <p:cond delay="0"/>
                                          </p:stCondLst>
                                        </p:cTn>
                                        <p:tgtEl>
                                          <p:spTgt spid="76802"/>
                                        </p:tgtEl>
                                        <p:attrNameLst>
                                          <p:attrName>style.visibility</p:attrName>
                                        </p:attrNameLst>
                                      </p:cBhvr>
                                      <p:to>
                                        <p:strVal val="visible"/>
                                      </p:to>
                                    </p:set>
                                    <p:anim calcmode="lin" valueType="num">
                                      <p:cBhvr>
                                        <p:cTn id="34" dur="500" fill="hold"/>
                                        <p:tgtEl>
                                          <p:spTgt spid="76802"/>
                                        </p:tgtEl>
                                        <p:attrNameLst>
                                          <p:attrName>ppt_w</p:attrName>
                                        </p:attrNameLst>
                                      </p:cBhvr>
                                      <p:tavLst>
                                        <p:tav tm="0">
                                          <p:val>
                                            <p:fltVal val="0"/>
                                          </p:val>
                                        </p:tav>
                                        <p:tav tm="100000">
                                          <p:val>
                                            <p:strVal val="#ppt_w"/>
                                          </p:val>
                                        </p:tav>
                                      </p:tavLst>
                                    </p:anim>
                                    <p:anim calcmode="lin" valueType="num">
                                      <p:cBhvr>
                                        <p:cTn id="35" dur="500" fill="hold"/>
                                        <p:tgtEl>
                                          <p:spTgt spid="76802"/>
                                        </p:tgtEl>
                                        <p:attrNameLst>
                                          <p:attrName>ppt_h</p:attrName>
                                        </p:attrNameLst>
                                      </p:cBhvr>
                                      <p:tavLst>
                                        <p:tav tm="0">
                                          <p:val>
                                            <p:fltVal val="0"/>
                                          </p:val>
                                        </p:tav>
                                        <p:tav tm="100000">
                                          <p:val>
                                            <p:strVal val="#ppt_h"/>
                                          </p:val>
                                        </p:tav>
                                      </p:tavLst>
                                    </p:anim>
                                    <p:animEffect transition="in" filter="fade">
                                      <p:cBhvr>
                                        <p:cTn id="36" dur="50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nimBg="1"/>
    </p:bldLst>
  </p:timing>
</p:sld>
</file>

<file path=ppt/theme/theme1.xml><?xml version="1.0" encoding="utf-8"?>
<a:theme xmlns:a="http://schemas.openxmlformats.org/drawingml/2006/main" name="DigestivePhysiology">
  <a:themeElements>
    <a:clrScheme name="AS_Template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_Template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AS_Template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_Template_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_Template_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_Template_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_Template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_Template_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_Template_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_Template_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_Template_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_Template_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_Template_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_Template_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DigestivePhysiology</Template>
  <TotalTime>817</TotalTime>
  <Words>792</Words>
  <Application>Microsoft Office PowerPoint</Application>
  <PresentationFormat>On-screen Show (4:3)</PresentationFormat>
  <Paragraphs>128</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DigestivePhysiology</vt:lpstr>
      <vt:lpstr>Board Warmer </vt:lpstr>
      <vt:lpstr>Poultry 101</vt:lpstr>
      <vt:lpstr>`</vt:lpstr>
      <vt:lpstr>Terminology for Poultry</vt:lpstr>
      <vt:lpstr>Terminology for Poultry</vt:lpstr>
      <vt:lpstr>Introduction</vt:lpstr>
      <vt:lpstr>Common Breeds of Poultry </vt:lpstr>
      <vt:lpstr>Poultry Breeds  </vt:lpstr>
      <vt:lpstr>Poultry Breeds </vt:lpstr>
      <vt:lpstr>Duel Breeds </vt:lpstr>
      <vt:lpstr>Poultry Production in NC  – Broilers –</vt:lpstr>
      <vt:lpstr>Broiler Production</vt:lpstr>
      <vt:lpstr>PowerPoint Presentation</vt:lpstr>
      <vt:lpstr>Broiler Production</vt:lpstr>
      <vt:lpstr>Broiler Production</vt:lpstr>
      <vt:lpstr>Broiler Production</vt:lpstr>
      <vt:lpstr>Broiler Production</vt:lpstr>
      <vt:lpstr>Poultry Production in NC  – Layers –</vt:lpstr>
      <vt:lpstr>Layers</vt:lpstr>
      <vt:lpstr>Layers</vt:lpstr>
      <vt:lpstr>Layers</vt:lpstr>
      <vt:lpstr>PowerPoint Presentation</vt:lpstr>
      <vt:lpstr>PowerPoint Presentation</vt:lpstr>
      <vt:lpstr>Quality Factors</vt:lpstr>
      <vt:lpstr>Quality Factors</vt:lpstr>
      <vt:lpstr>Quality Factors</vt:lpstr>
      <vt:lpstr> USDA Ready-to Cook Poultry Grade</vt:lpstr>
      <vt:lpstr>THE END</vt:lpstr>
    </vt:vector>
  </TitlesOfParts>
  <Company>Wake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Cattle 101</dc:title>
  <dc:creator>WCPSS</dc:creator>
  <cp:lastModifiedBy>Zachary R. Carscaddon</cp:lastModifiedBy>
  <cp:revision>40</cp:revision>
  <dcterms:created xsi:type="dcterms:W3CDTF">2010-03-04T12:16:01Z</dcterms:created>
  <dcterms:modified xsi:type="dcterms:W3CDTF">2014-03-10T18:20:06Z</dcterms:modified>
</cp:coreProperties>
</file>