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6" r:id="rId2"/>
    <p:sldId id="277" r:id="rId3"/>
    <p:sldId id="268" r:id="rId4"/>
    <p:sldId id="259" r:id="rId5"/>
    <p:sldId id="265" r:id="rId6"/>
    <p:sldId id="266" r:id="rId7"/>
    <p:sldId id="267" r:id="rId8"/>
    <p:sldId id="261" r:id="rId9"/>
    <p:sldId id="260" r:id="rId10"/>
    <p:sldId id="278" r:id="rId11"/>
    <p:sldId id="298" r:id="rId12"/>
    <p:sldId id="293" r:id="rId13"/>
    <p:sldId id="288" r:id="rId14"/>
    <p:sldId id="286" r:id="rId15"/>
    <p:sldId id="303" r:id="rId16"/>
    <p:sldId id="289" r:id="rId17"/>
    <p:sldId id="304" r:id="rId18"/>
    <p:sldId id="287" r:id="rId19"/>
    <p:sldId id="294" r:id="rId20"/>
    <p:sldId id="295" r:id="rId21"/>
    <p:sldId id="296" r:id="rId22"/>
    <p:sldId id="290" r:id="rId23"/>
    <p:sldId id="302" r:id="rId24"/>
    <p:sldId id="291" r:id="rId25"/>
    <p:sldId id="292" r:id="rId26"/>
    <p:sldId id="297" r:id="rId27"/>
    <p:sldId id="300" r:id="rId28"/>
    <p:sldId id="301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BCD33066-1D74-4DAC-A583-901FE0ABB831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 Unicode" pitchFamily="34" charset="0"/>
              </a:defRPr>
            </a:lvl1pPr>
          </a:lstStyle>
          <a:p>
            <a:pPr>
              <a:defRPr/>
            </a:pPr>
            <a:fld id="{5D76BD3F-7427-49A9-8E75-B3FC7D3E1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654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http://colbyandstacy.wordpress.com/2010/03/09/pictures-from-the-field-soil-collection-for-colbys-phd/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76BD3F-7427-49A9-8E75-B3FC7D3E1FE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0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AF5A14E-A0D1-4639-8A60-3B4ED7EADF31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2488CFB-6B65-4135-BE3C-BFCC45FEF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9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15684-2701-42BB-84CB-40C59152968D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670D1-C8BB-444B-8AC4-58BF32861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35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988-DC85-4E46-89FF-2F2CD6E13B73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45472-2653-4330-A949-A9C4FF7B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6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B10A5-ACE9-4D0A-8F24-D564EA517CE7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8714F-D00B-40C7-BEB7-2FBECB008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800263-D02E-476A-A036-9B44575859E1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5CC548-B9A6-4CDA-8996-716DD3FDA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9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DD90F-65DA-4FDB-BFE6-51AD266EEA39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2355C3-CFF6-42D3-94E6-2B80F999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13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CF7899-8B2D-4E96-9DB5-FC52A2DC0A56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CE318D-70DF-4FD4-85BE-9AA514A5A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50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A508A2-D811-41F6-8EAB-5C32A81E2114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0F972C-C42C-4B62-83B2-B1756F459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45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D109-21D5-4678-B513-EB8AA905894E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B4A0B-CC87-4602-8E7D-BCF834651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1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7FEEBD-785B-47EF-B0F8-C9AB9A02E9CB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886139-B276-45CB-9C60-0C6EBE290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48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959477-0E4C-4333-967F-35B2487C4183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CCBB503-39F0-4DBD-8F79-EB13F49D4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46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2952479-F402-4FEE-A435-44B92E3D4770}" type="datetimeFigureOut">
              <a:rPr lang="en-US"/>
              <a:pPr>
                <a:defRPr/>
              </a:pPr>
              <a:t>10/7/2013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43D6470-DA7C-4FC9-81F4-FD1CC682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40" r:id="rId5"/>
    <p:sldLayoutId id="2147483741" r:id="rId6"/>
    <p:sldLayoutId id="2147483734" r:id="rId7"/>
    <p:sldLayoutId id="2147483742" r:id="rId8"/>
    <p:sldLayoutId id="2147483743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Ribbon Test</a:t>
            </a:r>
            <a:endParaRPr lang="en-US" dirty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76400"/>
            <a:ext cx="6781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Optimum Soil</a:t>
            </a:r>
            <a:endParaRPr lang="en-US" dirty="0"/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7" b="3346"/>
          <a:stretch>
            <a:fillRect/>
          </a:stretch>
        </p:blipFill>
        <p:spPr bwMode="auto">
          <a:xfrm>
            <a:off x="1828800" y="1295400"/>
            <a:ext cx="57673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How do we have good or bad soils?</a:t>
            </a:r>
          </a:p>
          <a:p>
            <a:endParaRPr lang="en-US" sz="3600" dirty="0" smtClean="0"/>
          </a:p>
          <a:p>
            <a:r>
              <a:rPr lang="en-US" sz="3600" dirty="0" smtClean="0"/>
              <a:t>Can we loose soil? How?</a:t>
            </a:r>
          </a:p>
          <a:p>
            <a:endParaRPr lang="en-US" sz="3600" dirty="0"/>
          </a:p>
          <a:p>
            <a:r>
              <a:rPr lang="en-US" sz="3600" dirty="0" smtClean="0"/>
              <a:t>Can we stop this?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8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85800"/>
            <a:ext cx="8229600" cy="5486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Soil conservation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The biggest threat to our land is soil erosion.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sz="3600" dirty="0" smtClean="0"/>
          </a:p>
          <a:p>
            <a:pPr eaLnBrk="1" hangingPunct="1">
              <a:lnSpc>
                <a:spcPct val="90000"/>
              </a:lnSpc>
            </a:pPr>
            <a:r>
              <a:rPr lang="en-US" sz="3600" dirty="0" smtClean="0"/>
              <a:t>Erosion is a natural process and takes place at all times on soil.</a:t>
            </a:r>
          </a:p>
        </p:txBody>
      </p:sp>
    </p:spTree>
    <p:extLst>
      <p:ext uri="{BB962C8B-B14F-4D97-AF65-F5344CB8AC3E}">
        <p14:creationId xmlns:p14="http://schemas.microsoft.com/office/powerpoint/2010/main" val="229023413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bldLvl="3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7" y="304800"/>
            <a:ext cx="7603066" cy="5702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5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90000"/>
              </a:lnSpc>
              <a:buClr>
                <a:srgbClr val="2DA2BF"/>
              </a:buClr>
            </a:pPr>
            <a:r>
              <a:rPr lang="en-US" sz="3600" dirty="0">
                <a:solidFill>
                  <a:prstClr val="black"/>
                </a:solidFill>
              </a:rPr>
              <a:t>It is when we disturb or alter the soil that it can increase it potential for erosion</a:t>
            </a:r>
            <a:r>
              <a:rPr lang="en-US" sz="3600" dirty="0" smtClean="0">
                <a:solidFill>
                  <a:prstClr val="black"/>
                </a:solidFill>
              </a:rPr>
              <a:t>.</a:t>
            </a:r>
          </a:p>
          <a:p>
            <a:pPr lvl="0" eaLnBrk="1" hangingPunct="1">
              <a:lnSpc>
                <a:spcPct val="90000"/>
              </a:lnSpc>
              <a:buClr>
                <a:srgbClr val="2DA2BF"/>
              </a:buClr>
            </a:pPr>
            <a:endParaRPr lang="en-US" sz="3600" dirty="0">
              <a:solidFill>
                <a:prstClr val="black"/>
              </a:solidFill>
            </a:endParaRPr>
          </a:p>
          <a:p>
            <a:pPr lvl="0" eaLnBrk="1" hangingPunct="1">
              <a:lnSpc>
                <a:spcPct val="90000"/>
              </a:lnSpc>
              <a:buClr>
                <a:srgbClr val="2DA2BF"/>
              </a:buClr>
            </a:pPr>
            <a:r>
              <a:rPr lang="en-US" sz="3600" dirty="0">
                <a:solidFill>
                  <a:prstClr val="black"/>
                </a:solidFill>
              </a:rPr>
              <a:t>Soil are disturbed when we plow, plant, cut trees, remove natural vegetation, or build.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auses of Erosion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Erosion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896350" cy="45132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two major types of erosion are:</a:t>
            </a:r>
          </a:p>
          <a:p>
            <a:pPr eaLnBrk="1" hangingPunct="1"/>
            <a:endParaRPr lang="en-US" sz="3200" dirty="0" smtClean="0"/>
          </a:p>
          <a:p>
            <a:pPr lvl="1" eaLnBrk="1" hangingPunct="1"/>
            <a:r>
              <a:rPr lang="en-US" sz="3200" u="sng" dirty="0" smtClean="0"/>
              <a:t>Sheet erosion </a:t>
            </a:r>
            <a:r>
              <a:rPr lang="en-US" sz="3200" dirty="0" smtClean="0"/>
              <a:t>– loss of an fairly uniform layer of the soil surface often without noticeable gullying.</a:t>
            </a:r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u="sng" dirty="0" smtClean="0"/>
              <a:t>Gully erosion </a:t>
            </a:r>
            <a:r>
              <a:rPr lang="en-US" sz="3200" dirty="0" smtClean="0"/>
              <a:t>– loss of soil in larger, often impassible trenches or ditches from runoff.</a:t>
            </a:r>
          </a:p>
        </p:txBody>
      </p:sp>
    </p:spTree>
    <p:extLst>
      <p:ext uri="{BB962C8B-B14F-4D97-AF65-F5344CB8AC3E}">
        <p14:creationId xmlns:p14="http://schemas.microsoft.com/office/powerpoint/2010/main" val="319988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28600" y="304800"/>
            <a:ext cx="8229600" cy="4525962"/>
          </a:xfrm>
        </p:spPr>
        <p:txBody>
          <a:bodyPr/>
          <a:lstStyle/>
          <a:p>
            <a:pPr lvl="1" eaLnBrk="1" hangingPunct="1">
              <a:buClr>
                <a:srgbClr val="2DA2BF"/>
              </a:buClr>
            </a:pPr>
            <a:r>
              <a:rPr lang="en-US" sz="3200" dirty="0">
                <a:solidFill>
                  <a:prstClr val="black"/>
                </a:solidFill>
              </a:rPr>
              <a:t>The primary causes of erosion are</a:t>
            </a:r>
            <a:r>
              <a:rPr lang="en-US" sz="3200" dirty="0" smtClean="0">
                <a:solidFill>
                  <a:prstClr val="black"/>
                </a:solidFill>
              </a:rPr>
              <a:t>:</a:t>
            </a:r>
          </a:p>
          <a:p>
            <a:pPr lvl="2" eaLnBrk="1" hangingPunct="1">
              <a:buClr>
                <a:srgbClr val="DA1F28"/>
              </a:buClr>
            </a:pPr>
            <a:r>
              <a:rPr lang="en-US" sz="3200" dirty="0">
                <a:solidFill>
                  <a:prstClr val="black"/>
                </a:solidFill>
              </a:rPr>
              <a:t>Water runoff</a:t>
            </a:r>
          </a:p>
          <a:p>
            <a:pPr lvl="2" eaLnBrk="1" hangingPunct="1">
              <a:buClr>
                <a:srgbClr val="DA1F28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Wind</a:t>
            </a:r>
            <a:endParaRPr lang="en-US" sz="3200" dirty="0">
              <a:solidFill>
                <a:prstClr val="black"/>
              </a:solidFill>
            </a:endParaRPr>
          </a:p>
          <a:p>
            <a:pPr lvl="2" eaLnBrk="1" hangingPunct="1">
              <a:buClr>
                <a:srgbClr val="DA1F28"/>
              </a:buClr>
            </a:pPr>
            <a:r>
              <a:rPr lang="en-US" sz="3200" dirty="0">
                <a:solidFill>
                  <a:prstClr val="black"/>
                </a:solidFill>
              </a:rPr>
              <a:t>Man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162800" y="274638"/>
            <a:ext cx="15240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7113588" cy="48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Soil Conservation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767262"/>
          </a:xfrm>
        </p:spPr>
        <p:txBody>
          <a:bodyPr/>
          <a:lstStyle/>
          <a:p>
            <a:pPr eaLnBrk="1" hangingPunct="1"/>
            <a:r>
              <a:rPr lang="en-US" sz="3600" dirty="0" smtClean="0"/>
              <a:t>How can we use our soil, yet conserve it or leave it where nature intended it to be left?</a:t>
            </a:r>
          </a:p>
          <a:p>
            <a:pPr lvl="1" eaLnBrk="1" hangingPunct="1"/>
            <a:r>
              <a:rPr lang="en-US" sz="3200" dirty="0" smtClean="0"/>
              <a:t>Conventional tillage practices </a:t>
            </a:r>
            <a:r>
              <a:rPr lang="en-US" sz="3200" dirty="0" err="1" smtClean="0"/>
              <a:t>vs</a:t>
            </a:r>
            <a:r>
              <a:rPr lang="en-US" sz="3200" dirty="0" smtClean="0"/>
              <a:t>:</a:t>
            </a:r>
          </a:p>
          <a:p>
            <a:pPr lvl="2" eaLnBrk="1" hangingPunct="1"/>
            <a:r>
              <a:rPr lang="en-US" sz="3200" dirty="0" smtClean="0"/>
              <a:t>Contour farming</a:t>
            </a:r>
          </a:p>
          <a:p>
            <a:pPr lvl="2" eaLnBrk="1" hangingPunct="1"/>
            <a:r>
              <a:rPr lang="en-US" sz="3200" dirty="0" smtClean="0"/>
              <a:t>Strip cropping</a:t>
            </a:r>
          </a:p>
          <a:p>
            <a:pPr lvl="2" eaLnBrk="1" hangingPunct="1"/>
            <a:r>
              <a:rPr lang="en-US" sz="3200" dirty="0" smtClean="0"/>
              <a:t>Waterways</a:t>
            </a:r>
          </a:p>
          <a:p>
            <a:pPr lvl="2" eaLnBrk="1" hangingPunct="1"/>
            <a:r>
              <a:rPr lang="en-US" sz="3200" dirty="0" err="1" smtClean="0"/>
              <a:t>Covercrops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9475787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Contour Farming</a:t>
            </a:r>
            <a:endParaRPr lang="en-US" dirty="0"/>
          </a:p>
        </p:txBody>
      </p:sp>
      <p:pic>
        <p:nvPicPr>
          <p:cNvPr id="2050" name="Picture 2" descr="http://www.turismepriorat.org/files/galeria/TardoalPriora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3902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64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Jar Test</a:t>
            </a: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Crops</a:t>
            </a:r>
            <a:endParaRPr lang="en-US" dirty="0"/>
          </a:p>
        </p:txBody>
      </p:sp>
      <p:pic>
        <p:nvPicPr>
          <p:cNvPr id="3074" name="Picture 2" descr="http://extension.usu.edu/waterquality/images/uploads/BMP2/conservation_tilla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"/>
            <a:ext cx="405942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Strip and Contour Farming</a:t>
            </a:r>
            <a:endParaRPr lang="en-US" dirty="0"/>
          </a:p>
        </p:txBody>
      </p:sp>
      <p:pic>
        <p:nvPicPr>
          <p:cNvPr id="4098" name="Picture 2" descr="http://1.bp.blogspot.com/_qudJsVkP_bs/S_3zwsn_6fI/AAAAAAAABC0/VkL9PElt0UI/s1600/contou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420100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92162"/>
          </a:xfrm>
        </p:spPr>
        <p:txBody>
          <a:bodyPr>
            <a:normAutofit fontScale="90000"/>
          </a:bodyPr>
          <a:lstStyle/>
          <a:p>
            <a:pPr lvl="1" eaLnBrk="1" hangingPunct="1"/>
            <a:r>
              <a:rPr lang="en-US" sz="4000" dirty="0"/>
              <a:t>Conservation Tillage Methods</a:t>
            </a:r>
            <a:r>
              <a:rPr lang="en-US" sz="3200" dirty="0"/>
              <a:t/>
            </a:r>
            <a:br>
              <a:rPr lang="en-US" sz="3200" dirty="0"/>
            </a:br>
            <a:endParaRPr lang="en-US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8229600" cy="4995862"/>
          </a:xfrm>
        </p:spPr>
        <p:txBody>
          <a:bodyPr/>
          <a:lstStyle/>
          <a:p>
            <a:pPr lvl="2" eaLnBrk="1" hangingPunct="1"/>
            <a:r>
              <a:rPr lang="en-US" sz="3200" u="sng" dirty="0" smtClean="0"/>
              <a:t>No-Till</a:t>
            </a:r>
            <a:r>
              <a:rPr lang="en-US" sz="3200" dirty="0" smtClean="0"/>
              <a:t> – Planting crops directly into residue of the previous crop without plowing</a:t>
            </a:r>
          </a:p>
          <a:p>
            <a:pPr lvl="2" eaLnBrk="1" hangingPunct="1"/>
            <a:r>
              <a:rPr lang="en-US" sz="3200" dirty="0" smtClean="0"/>
              <a:t>Use of chemicals to control weeds verses plowing.</a:t>
            </a:r>
          </a:p>
          <a:p>
            <a:pPr lvl="2" eaLnBrk="1" hangingPunct="1"/>
            <a:r>
              <a:rPr lang="en-US" sz="3200" u="sng" dirty="0" smtClean="0"/>
              <a:t>Windrows</a:t>
            </a:r>
            <a:r>
              <a:rPr lang="en-US" sz="3200" dirty="0" smtClean="0"/>
              <a:t> – rows of trees to knock down wind.</a:t>
            </a:r>
          </a:p>
          <a:p>
            <a:pPr lvl="2" eaLnBrk="1" hangingPunct="1"/>
            <a:r>
              <a:rPr lang="en-US" sz="3200" dirty="0" smtClean="0"/>
              <a:t>Crop rotations</a:t>
            </a:r>
          </a:p>
          <a:p>
            <a:pPr lvl="2" eaLnBrk="1" hangingPunct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14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Careers</a:t>
            </a:r>
            <a:endParaRPr lang="en-US" dirty="0"/>
          </a:p>
        </p:txBody>
      </p:sp>
      <p:pic>
        <p:nvPicPr>
          <p:cNvPr id="9218" name="Picture 2" descr="http://colbyandstacy.files.wordpress.com/2010/03/colby-on-4x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7439025" cy="55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Careers for various education levels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828800"/>
            <a:ext cx="8896350" cy="4513262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Bachelor’s degree would be the minimum for:</a:t>
            </a:r>
          </a:p>
          <a:p>
            <a:pPr lvl="1" eaLnBrk="1" hangingPunct="1"/>
            <a:r>
              <a:rPr lang="en-US" sz="3600" dirty="0" smtClean="0"/>
              <a:t>Soil scientist- classify soil according to the most appropriate use</a:t>
            </a:r>
          </a:p>
          <a:p>
            <a:pPr lvl="1" eaLnBrk="1" hangingPunct="1"/>
            <a:r>
              <a:rPr lang="en-US" sz="3600" dirty="0" smtClean="0"/>
              <a:t>Soil conservation- assist landowners in implementing best land use practices</a:t>
            </a:r>
          </a:p>
        </p:txBody>
      </p:sp>
    </p:spTree>
    <p:extLst>
      <p:ext uri="{BB962C8B-B14F-4D97-AF65-F5344CB8AC3E}">
        <p14:creationId xmlns:p14="http://schemas.microsoft.com/office/powerpoint/2010/main" val="210911684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bldLvl="3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Careers for various education levels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6570662" cy="4135437"/>
          </a:xfrm>
        </p:spPr>
        <p:txBody>
          <a:bodyPr/>
          <a:lstStyle/>
          <a:p>
            <a:pPr eaLnBrk="1" hangingPunct="1"/>
            <a:r>
              <a:rPr lang="en-US" sz="3600" dirty="0" smtClean="0"/>
              <a:t>Less than 4 year college degree:</a:t>
            </a:r>
          </a:p>
          <a:p>
            <a:pPr lvl="1" eaLnBrk="1" hangingPunct="1"/>
            <a:r>
              <a:rPr lang="en-US" sz="3200" dirty="0" smtClean="0"/>
              <a:t>Soil technician- uses soil auger/ soil tube to take soil samples and do field work</a:t>
            </a:r>
          </a:p>
          <a:p>
            <a:pPr lvl="1" eaLnBrk="1" hangingPunct="1"/>
            <a:r>
              <a:rPr lang="en-US" sz="3200" dirty="0" smtClean="0"/>
              <a:t>Equipment Operation – using large earth moving equipment to move and alter the landscape.</a:t>
            </a:r>
          </a:p>
        </p:txBody>
      </p:sp>
      <p:pic>
        <p:nvPicPr>
          <p:cNvPr id="36868" name="Picture 4" descr="C:\My Documents\4-3aug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19400"/>
            <a:ext cx="1647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141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Scientist</a:t>
            </a:r>
            <a:endParaRPr lang="en-US" dirty="0"/>
          </a:p>
        </p:txBody>
      </p:sp>
      <p:pic>
        <p:nvPicPr>
          <p:cNvPr id="6146" name="Picture 2" descr="http://www.ag.ndsu.edu/news/newsreleases/2010/dec-13-2010/ndsu-extension-offers-rewarding-career-opportunities/2010-12-15.7082684822/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5873"/>
            <a:ext cx="7858124" cy="522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6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Soil Lab Technician-works for NCDA</a:t>
            </a:r>
            <a:endParaRPr lang="en-US" dirty="0"/>
          </a:p>
        </p:txBody>
      </p:sp>
      <p:pic>
        <p:nvPicPr>
          <p:cNvPr id="7170" name="Picture 2" descr="http://1.bp.blogspot.com/-YRvinLaXWfk/TcmSc8CyGUI/AAAAAAAAA-w/HOrptAv5nYE/s1600/Oliver%252C%2BLol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"/>
          <a:stretch/>
        </p:blipFill>
        <p:spPr bwMode="auto">
          <a:xfrm>
            <a:off x="381000" y="1417320"/>
            <a:ext cx="8362950" cy="515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Conservation Technician</a:t>
            </a:r>
            <a:endParaRPr lang="en-US" dirty="0"/>
          </a:p>
        </p:txBody>
      </p:sp>
      <p:pic>
        <p:nvPicPr>
          <p:cNvPr id="8194" name="Picture 2" descr="http://www.minnesotanorthoutdoors.com/resources/Roger%20NRC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077075" cy="524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64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Structureless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Blocky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Platy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Granular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Prism-Like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Structure: Arrangement</a:t>
            </a:r>
            <a:endParaRPr lang="en-US" dirty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53514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z="3200" dirty="0" err="1" smtClean="0"/>
              <a:t>Structureless</a:t>
            </a:r>
            <a:endParaRPr lang="en-US" sz="3200" dirty="0" smtClean="0"/>
          </a:p>
          <a:p>
            <a:pPr lvl="2" eaLnBrk="1" hangingPunct="1"/>
            <a:r>
              <a:rPr lang="en-US" sz="3200" dirty="0" smtClean="0"/>
              <a:t>Single grained</a:t>
            </a:r>
          </a:p>
          <a:p>
            <a:pPr lvl="2" eaLnBrk="1" hangingPunct="1"/>
            <a:r>
              <a:rPr lang="en-US" sz="3200" dirty="0" smtClean="0"/>
              <a:t>Massive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sz="3200" dirty="0" smtClean="0"/>
              <a:t>Examples: Sand or hard packed clay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Structure: </a:t>
            </a:r>
            <a:r>
              <a:rPr lang="en-US" dirty="0" err="1" smtClean="0"/>
              <a:t>Structureless</a:t>
            </a:r>
            <a:endParaRPr lang="en-US" dirty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25" b="51852"/>
          <a:stretch>
            <a:fillRect/>
          </a:stretch>
        </p:blipFill>
        <p:spPr bwMode="auto">
          <a:xfrm>
            <a:off x="609600" y="3657600"/>
            <a:ext cx="1700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6" t="46297"/>
          <a:stretch>
            <a:fillRect/>
          </a:stretch>
        </p:blipFill>
        <p:spPr bwMode="auto">
          <a:xfrm>
            <a:off x="2895600" y="3657600"/>
            <a:ext cx="192246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0"/>
            <a:ext cx="30289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0" y="1481138"/>
            <a:ext cx="8686800" cy="4525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Blocky</a:t>
            </a:r>
          </a:p>
          <a:p>
            <a:pPr lvl="1" eaLnBrk="1" hangingPunct="1"/>
            <a:r>
              <a:rPr lang="en-US" sz="3200" dirty="0" smtClean="0"/>
              <a:t>Angular</a:t>
            </a:r>
          </a:p>
          <a:p>
            <a:pPr lvl="1" eaLnBrk="1" hangingPunct="1"/>
            <a:r>
              <a:rPr lang="en-US" sz="3200" dirty="0" err="1" smtClean="0"/>
              <a:t>Subangular</a:t>
            </a:r>
            <a:endParaRPr lang="en-US" sz="3200" dirty="0" smtClean="0"/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dirty="0" smtClean="0"/>
              <a:t>Examples: Clay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structure: Blocky</a:t>
            </a:r>
            <a:endParaRPr lang="en-US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5" r="34044" b="46297"/>
          <a:stretch>
            <a:fillRect/>
          </a:stretch>
        </p:blipFill>
        <p:spPr bwMode="auto">
          <a:xfrm>
            <a:off x="6553200" y="685800"/>
            <a:ext cx="1905000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3352800"/>
            <a:ext cx="53562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867400" cy="4525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Platy</a:t>
            </a:r>
          </a:p>
          <a:p>
            <a:pPr eaLnBrk="1" hangingPunct="1"/>
            <a:endParaRPr lang="en-US" sz="3200" dirty="0" smtClean="0"/>
          </a:p>
          <a:p>
            <a:pPr eaLnBrk="1" hangingPunct="1"/>
            <a:r>
              <a:rPr lang="en-US" sz="3200" dirty="0" smtClean="0"/>
              <a:t>Examples: Silt that has built up beside riverbanks.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Structure: Platy</a:t>
            </a:r>
            <a:endParaRPr lang="en-US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6" b="51852"/>
          <a:stretch>
            <a:fillRect/>
          </a:stretch>
        </p:blipFill>
        <p:spPr bwMode="auto">
          <a:xfrm>
            <a:off x="6629400" y="1143000"/>
            <a:ext cx="2208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r="10393"/>
          <a:stretch>
            <a:fillRect/>
          </a:stretch>
        </p:blipFill>
        <p:spPr bwMode="auto">
          <a:xfrm>
            <a:off x="5257800" y="4343400"/>
            <a:ext cx="3886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67"/>
          <a:stretch>
            <a:fillRect/>
          </a:stretch>
        </p:blipFill>
        <p:spPr bwMode="auto">
          <a:xfrm>
            <a:off x="0" y="4343400"/>
            <a:ext cx="45593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>
          <a:xfrm>
            <a:off x="228600" y="1481138"/>
            <a:ext cx="8458200" cy="4525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Granular</a:t>
            </a:r>
          </a:p>
          <a:p>
            <a:pPr lvl="1" eaLnBrk="1" hangingPunct="1"/>
            <a:r>
              <a:rPr lang="en-US" sz="3200" dirty="0" smtClean="0"/>
              <a:t>Spherical</a:t>
            </a:r>
          </a:p>
          <a:p>
            <a:pPr lvl="1" eaLnBrk="1" hangingPunct="1"/>
            <a:endParaRPr lang="en-US" sz="3200" dirty="0" smtClean="0"/>
          </a:p>
          <a:p>
            <a:pPr lvl="1" eaLnBrk="1" hangingPunct="1"/>
            <a:r>
              <a:rPr lang="en-US" sz="3200" dirty="0" smtClean="0"/>
              <a:t>Example: Silt and clay mix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Structure: Granular</a:t>
            </a:r>
            <a:endParaRPr lang="en-US" dirty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67825"/>
          <a:stretch>
            <a:fillRect/>
          </a:stretch>
        </p:blipFill>
        <p:spPr bwMode="auto">
          <a:xfrm>
            <a:off x="6172200" y="1524000"/>
            <a:ext cx="22098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9" b="17067"/>
          <a:stretch>
            <a:fillRect/>
          </a:stretch>
        </p:blipFill>
        <p:spPr bwMode="auto">
          <a:xfrm>
            <a:off x="0" y="3895725"/>
            <a:ext cx="4572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990975"/>
            <a:ext cx="3810000" cy="2867025"/>
          </a:xfr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Soil Structure: Prism-Like</a:t>
            </a:r>
            <a:endParaRPr lang="en-US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5" t="51852" r="32436"/>
          <a:stretch>
            <a:fillRect/>
          </a:stretch>
        </p:blipFill>
        <p:spPr bwMode="auto">
          <a:xfrm>
            <a:off x="6019800" y="1066800"/>
            <a:ext cx="21336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14"/>
          <p:cNvSpPr txBox="1">
            <a:spLocks noChangeArrowheads="1"/>
          </p:cNvSpPr>
          <p:nvPr/>
        </p:nvSpPr>
        <p:spPr bwMode="auto">
          <a:xfrm>
            <a:off x="533400" y="1371600"/>
            <a:ext cx="533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3200" dirty="0">
                <a:latin typeface="Lucida Sans Unicode" pitchFamily="34" charset="0"/>
              </a:rPr>
              <a:t>Prism-Like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>
                <a:latin typeface="Lucida Sans Unicode" pitchFamily="34" charset="0"/>
              </a:rPr>
              <a:t>Prismatic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3200" dirty="0" smtClean="0">
                <a:latin typeface="Lucida Sans Unicode" pitchFamily="34" charset="0"/>
              </a:rPr>
              <a:t>Columnar</a:t>
            </a:r>
            <a:endParaRPr lang="en-US" sz="3200" dirty="0">
              <a:latin typeface="Lucida Sans Unicode" pitchFamily="34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3200" dirty="0">
                <a:latin typeface="Lucida Sans Unicode" pitchFamily="34" charset="0"/>
              </a:rPr>
              <a:t>Example: Clay or silt that’s on level ground.</a:t>
            </a:r>
          </a:p>
        </p:txBody>
      </p:sp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 b="10660"/>
          <a:stretch>
            <a:fillRect/>
          </a:stretch>
        </p:blipFill>
        <p:spPr bwMode="auto">
          <a:xfrm>
            <a:off x="5014913" y="3733800"/>
            <a:ext cx="4129087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481328"/>
            <a:ext cx="5334000" cy="4525963"/>
          </a:xfrm>
          <a:ln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lvl="8" algn="r">
              <a:buFont typeface="Wingdings" pitchFamily="2" charset="2"/>
              <a:buChar char="§"/>
              <a:defRPr/>
            </a:pPr>
            <a:r>
              <a:rPr lang="en-US" sz="3200" dirty="0" err="1" smtClean="0"/>
              <a:t>Structureless</a:t>
            </a:r>
            <a:endParaRPr lang="en-US" sz="3200" dirty="0" smtClean="0"/>
          </a:p>
          <a:p>
            <a:pPr lvl="8" algn="r">
              <a:buFont typeface="Wingdings 2"/>
              <a:buNone/>
              <a:defRPr/>
            </a:pPr>
            <a:r>
              <a:rPr lang="en-US" sz="3200" dirty="0" smtClean="0"/>
              <a:t>	(The weakest expression)</a:t>
            </a:r>
          </a:p>
          <a:p>
            <a:pPr lvl="8" algn="r">
              <a:buFont typeface="Wingdings" pitchFamily="2" charset="2"/>
              <a:buChar char="§"/>
              <a:defRPr/>
            </a:pPr>
            <a:endParaRPr lang="en-US" sz="3200" dirty="0"/>
          </a:p>
          <a:p>
            <a:pPr marL="621792" lvl="1" algn="r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/>
              <a:t>Weak</a:t>
            </a:r>
          </a:p>
          <a:p>
            <a:pPr marL="621792" lvl="1" algn="r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dirty="0"/>
          </a:p>
          <a:p>
            <a:pPr marL="621792" lvl="1" algn="r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 smtClean="0"/>
              <a:t>Moderate</a:t>
            </a:r>
          </a:p>
          <a:p>
            <a:pPr marL="621792" lvl="1" algn="r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dirty="0"/>
          </a:p>
          <a:p>
            <a:pPr marL="621792" lvl="1" algn="r" eaLnBrk="1" fontAlgn="auto" hangingPunct="1">
              <a:spcBef>
                <a:spcPts val="324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200" dirty="0"/>
              <a:t>Strong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Degrees of expression</a:t>
            </a:r>
            <a:endParaRPr lang="en-US" dirty="0"/>
          </a:p>
        </p:txBody>
      </p:sp>
      <p:pic>
        <p:nvPicPr>
          <p:cNvPr id="30724" name="Picture 3" descr="soil_structure_expression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1176" b="2353"/>
          <a:stretch>
            <a:fillRect/>
          </a:stretch>
        </p:blipFill>
        <p:spPr bwMode="auto">
          <a:xfrm>
            <a:off x="0" y="1371600"/>
            <a:ext cx="4214813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4333</TotalTime>
  <Words>402</Words>
  <Application>Microsoft Office PowerPoint</Application>
  <PresentationFormat>On-screen Show (4:3)</PresentationFormat>
  <Paragraphs>99</Paragraphs>
  <Slides>28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Ribbon Test</vt:lpstr>
      <vt:lpstr>Jar Test</vt:lpstr>
      <vt:lpstr>Soil Structure: Arrangement</vt:lpstr>
      <vt:lpstr>Soil Structure: Structureless</vt:lpstr>
      <vt:lpstr>Soil structure: Blocky</vt:lpstr>
      <vt:lpstr>Soil Structure: Platy</vt:lpstr>
      <vt:lpstr>Soil Structure: Granular</vt:lpstr>
      <vt:lpstr>Soil Structure: Prism-Like</vt:lpstr>
      <vt:lpstr>Degrees of expression</vt:lpstr>
      <vt:lpstr>Optimum Soil</vt:lpstr>
      <vt:lpstr>PowerPoint Presentation</vt:lpstr>
      <vt:lpstr>PowerPoint Presentation</vt:lpstr>
      <vt:lpstr>Soil conservation</vt:lpstr>
      <vt:lpstr>PowerPoint Presentation</vt:lpstr>
      <vt:lpstr>Causes of Erosion</vt:lpstr>
      <vt:lpstr>Erosion</vt:lpstr>
      <vt:lpstr>PowerPoint Presentation</vt:lpstr>
      <vt:lpstr>Soil Conservation</vt:lpstr>
      <vt:lpstr>Contour Farming</vt:lpstr>
      <vt:lpstr>Cover Crops</vt:lpstr>
      <vt:lpstr>Strip and Contour Farming</vt:lpstr>
      <vt:lpstr>Conservation Tillage Methods </vt:lpstr>
      <vt:lpstr>Soil Careers</vt:lpstr>
      <vt:lpstr>Careers for various education levels</vt:lpstr>
      <vt:lpstr>Careers for various education levels</vt:lpstr>
      <vt:lpstr>Soil Scientist</vt:lpstr>
      <vt:lpstr>Soil Lab Technician-works for NCDA</vt:lpstr>
      <vt:lpstr>Soil Conservation Technician</vt:lpstr>
    </vt:vector>
  </TitlesOfParts>
  <Company>NC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NCSU Libraries</dc:creator>
  <cp:lastModifiedBy>Zachary R. Carscaddon</cp:lastModifiedBy>
  <cp:revision>58</cp:revision>
  <dcterms:created xsi:type="dcterms:W3CDTF">2010-09-30T18:38:42Z</dcterms:created>
  <dcterms:modified xsi:type="dcterms:W3CDTF">2013-10-07T19:34:21Z</dcterms:modified>
</cp:coreProperties>
</file>